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2"/>
  </p:handoutMasterIdLst>
  <p:sldIdLst>
    <p:sldId id="302" r:id="rId2"/>
    <p:sldId id="301" r:id="rId3"/>
    <p:sldId id="263" r:id="rId4"/>
    <p:sldId id="259" r:id="rId5"/>
    <p:sldId id="258" r:id="rId6"/>
    <p:sldId id="260" r:id="rId7"/>
    <p:sldId id="261" r:id="rId8"/>
    <p:sldId id="303" r:id="rId9"/>
    <p:sldId id="262" r:id="rId10"/>
    <p:sldId id="299" r:id="rId11"/>
    <p:sldId id="321" r:id="rId12"/>
    <p:sldId id="264" r:id="rId13"/>
    <p:sldId id="265" r:id="rId14"/>
    <p:sldId id="305" r:id="rId15"/>
    <p:sldId id="266" r:id="rId16"/>
    <p:sldId id="267" r:id="rId17"/>
    <p:sldId id="306" r:id="rId18"/>
    <p:sldId id="307" r:id="rId19"/>
    <p:sldId id="268" r:id="rId20"/>
    <p:sldId id="269" r:id="rId21"/>
  </p:sldIdLst>
  <p:sldSz cx="10058400" cy="66754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CC"/>
    <a:srgbClr val="FFFFCC"/>
    <a:srgbClr val="66FF66"/>
    <a:srgbClr val="FF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-1002" y="-96"/>
      </p:cViewPr>
      <p:guideLst>
        <p:guide orient="horz" pos="2103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</a:defRPr>
            </a:lvl1pPr>
          </a:lstStyle>
          <a:p>
            <a:fld id="{7574B035-7E5E-44BE-9C15-08A1C129D0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073275"/>
            <a:ext cx="85502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3783013"/>
            <a:ext cx="7042150" cy="1704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32581-2171-4D05-ABCD-23DC89C9D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031C3-1B1A-4EDB-9DE8-E517D2586F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593725"/>
            <a:ext cx="2136775" cy="5340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593725"/>
            <a:ext cx="6261100" cy="5340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85E87-6021-409B-BFA6-A8F861E61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ADF0E-39E0-4567-83ED-E6367016E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289425"/>
            <a:ext cx="8548687" cy="13255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2828925"/>
            <a:ext cx="8548687" cy="146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87FF9-4C0C-4F68-BC5B-8B50D1AEB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1928813"/>
            <a:ext cx="4198937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28813"/>
            <a:ext cx="4198938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F1BF3-A47D-4444-88C5-47BE96C91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66700"/>
            <a:ext cx="9051925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493838"/>
            <a:ext cx="4443412" cy="6238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117725"/>
            <a:ext cx="4443412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493838"/>
            <a:ext cx="4445000" cy="6238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117725"/>
            <a:ext cx="4445000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8FE97-E1CF-4793-95C3-A3B525B7D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867C7-C0FF-45BB-AA5E-62CC87451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3AFBE-1129-4591-B869-8EFD48FE2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65113"/>
            <a:ext cx="3308350" cy="1131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65113"/>
            <a:ext cx="5622925" cy="5697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397000"/>
            <a:ext cx="3308350" cy="4565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B05CF-34FD-4BCF-B555-E4FAEC343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4673600"/>
            <a:ext cx="6035675" cy="5508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596900"/>
            <a:ext cx="6035675" cy="40052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224463"/>
            <a:ext cx="6035675" cy="784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757A7-78C7-4EF9-98E7-12053B90A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593725"/>
            <a:ext cx="85502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1928813"/>
            <a:ext cx="8550275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6081713"/>
            <a:ext cx="20955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081713"/>
            <a:ext cx="31845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081713"/>
            <a:ext cx="20955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/>
            </a:lvl1pPr>
          </a:lstStyle>
          <a:p>
            <a:fld id="{EE60E51E-94BD-42E8-B90E-16DD10F9DB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4063" y="593725"/>
            <a:ext cx="8550275" cy="11128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i="0" ker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OBJECTIVES FOR LECTURES ON</a:t>
            </a:r>
            <a:br>
              <a:rPr lang="en-US" sz="3200" i="0" ker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en-US" sz="3200" i="0" ker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PHARMACOKINETICS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754063" y="1928813"/>
            <a:ext cx="8550275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i="0">
                <a:solidFill>
                  <a:srgbClr val="191966"/>
                </a:solidFill>
                <a:latin typeface="Calibri" pitchFamily="34" charset="0"/>
              </a:rPr>
              <a:t>By the end of these classes students will be able to: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i="0">
                <a:solidFill>
                  <a:srgbClr val="191966"/>
                </a:solidFill>
                <a:latin typeface="Calibri" pitchFamily="34" charset="0"/>
              </a:rPr>
              <a:t>Describe how the movement of drugs into, through and out of the body depends on molecular size, lipid solubility and the concentration gradient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i="0">
                <a:solidFill>
                  <a:srgbClr val="191966"/>
                </a:solidFill>
                <a:latin typeface="Calibri" pitchFamily="34" charset="0"/>
              </a:rPr>
              <a:t>Calculate pharmacokinetic parameters from measurements of plasma drug concentration and infer biological and clinical implications from these values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i="0">
                <a:solidFill>
                  <a:srgbClr val="191966"/>
                </a:solidFill>
                <a:latin typeface="Calibri" pitchFamily="34" charset="0"/>
              </a:rPr>
              <a:t>Explain the biological and clinical implications of drug absorption and elimination by first order and zero order processes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i="0">
                <a:solidFill>
                  <a:srgbClr val="191966"/>
                </a:solidFill>
                <a:latin typeface="Calibri" pitchFamily="34" charset="0"/>
              </a:rPr>
              <a:t>Anticipate drug interactions and drug toxicity based on the pharmacokinetic properties of the drug(s) and the status of organ system function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i="0">
                <a:solidFill>
                  <a:srgbClr val="191966"/>
                </a:solidFill>
                <a:latin typeface="Calibri" pitchFamily="34" charset="0"/>
              </a:rPr>
              <a:t>Design appropriate dosing regimens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000" b="0" i="0">
              <a:solidFill>
                <a:srgbClr val="1919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smtClean="0">
                <a:solidFill>
                  <a:schemeClr val="accent2">
                    <a:lumMod val="50000"/>
                  </a:schemeClr>
                </a:solidFill>
              </a:rPr>
              <a:t>From Which Compartment Is Most of the Aspirin Absorbed?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Aspirin is predominantly uncharged in the stomach and charged in the small intestine</a:t>
            </a:r>
          </a:p>
          <a:p>
            <a:pPr algn="ctr" eaLnBrk="1" hangingPunct="1">
              <a:defRPr/>
            </a:pP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BUT!</a:t>
            </a:r>
          </a:p>
          <a:p>
            <a:pPr eaLnBrk="1" hangingPunct="1">
              <a:defRPr/>
            </a:pP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Absorptive surface of the small intestine is much greater</a:t>
            </a:r>
          </a:p>
          <a:p>
            <a:pPr eaLnBrk="1" hangingPunct="1">
              <a:defRPr/>
            </a:pP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Transit time through the small intestine is much greater</a:t>
            </a:r>
          </a:p>
          <a:p>
            <a:pPr eaLnBrk="1" hangingPunct="1">
              <a:defRPr/>
            </a:pP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Blood supply of the small intestine is greater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191966"/>
                </a:solidFill>
              </a:rPr>
              <a:t>Pharmacokinetic Parameters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191966"/>
                </a:solidFill>
              </a:rPr>
              <a:t>Half-life (t</a:t>
            </a:r>
            <a:r>
              <a:rPr lang="en-US" b="1" i="1" baseline="-25000" smtClean="0">
                <a:solidFill>
                  <a:srgbClr val="191966"/>
                </a:solidFill>
              </a:rPr>
              <a:t>1/2</a:t>
            </a:r>
            <a:r>
              <a:rPr lang="en-US" b="1" i="1" smtClean="0">
                <a:solidFill>
                  <a:srgbClr val="191966"/>
                </a:solidFill>
              </a:rPr>
              <a:t>), Volume of distribution (V</a:t>
            </a:r>
            <a:r>
              <a:rPr lang="en-US" b="1" i="1" baseline="-25000" smtClean="0">
                <a:solidFill>
                  <a:srgbClr val="191966"/>
                </a:solidFill>
              </a:rPr>
              <a:t>D</a:t>
            </a:r>
            <a:r>
              <a:rPr lang="en-US" b="1" i="1" smtClean="0">
                <a:solidFill>
                  <a:srgbClr val="191966"/>
                </a:solidFill>
              </a:rPr>
              <a:t>), Bioavailability factor (F)</a:t>
            </a:r>
          </a:p>
          <a:p>
            <a:r>
              <a:rPr lang="en-US" b="1" i="1" smtClean="0">
                <a:solidFill>
                  <a:srgbClr val="191966"/>
                </a:solidFill>
              </a:rPr>
              <a:t>All obtained by plotting plasma drug concentration vs. time in Phase I clinical trial</a:t>
            </a:r>
          </a:p>
          <a:p>
            <a:r>
              <a:rPr lang="en-US" b="1" i="1" smtClean="0">
                <a:solidFill>
                  <a:srgbClr val="191966"/>
                </a:solidFill>
              </a:rPr>
              <a:t>Required to develop dosing regimens</a:t>
            </a:r>
          </a:p>
          <a:p>
            <a:r>
              <a:rPr lang="en-US" b="1" i="1" smtClean="0">
                <a:solidFill>
                  <a:srgbClr val="191966"/>
                </a:solidFill>
              </a:rPr>
              <a:t>Published values were usually obtained in healthy volunteers; they often change as a function of age, disease, and other factors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Zero- and First-Order Kinetics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General concept: reaction rate is a function of substrate concentration and the order of the reaction: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		Rate = [substrate]</a:t>
            </a:r>
            <a:r>
              <a:rPr lang="en-US" b="1" i="1" baseline="3000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, where n = order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					or</a:t>
            </a:r>
          </a:p>
        </p:txBody>
      </p:sp>
      <p:grpSp>
        <p:nvGrpSpPr>
          <p:cNvPr id="14340" name="Group 10"/>
          <p:cNvGrpSpPr>
            <a:grpSpLocks/>
          </p:cNvGrpSpPr>
          <p:nvPr/>
        </p:nvGrpSpPr>
        <p:grpSpPr bwMode="auto">
          <a:xfrm>
            <a:off x="3238500" y="4724400"/>
            <a:ext cx="2781300" cy="941388"/>
            <a:chOff x="2040" y="3228"/>
            <a:chExt cx="1587" cy="593"/>
          </a:xfrm>
        </p:grpSpPr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2294" y="3228"/>
              <a:ext cx="3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u="sng">
                  <a:solidFill>
                    <a:schemeClr val="accent2">
                      <a:lumMod val="50000"/>
                    </a:schemeClr>
                  </a:solidFill>
                </a:rPr>
                <a:t>dA</a:t>
              </a:r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2282" y="3552"/>
              <a:ext cx="4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2289" y="3456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dt</a:t>
              </a: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2789" y="3368"/>
              <a:ext cx="23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=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2993" y="3346"/>
              <a:ext cx="63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200">
                  <a:solidFill>
                    <a:srgbClr val="191966"/>
                  </a:solidFill>
                  <a:cs typeface="Times New Roman" pitchFamily="18" charset="0"/>
                </a:rPr>
                <a:t>k·A</a:t>
              </a:r>
              <a:r>
                <a:rPr lang="en-US" sz="3200" baseline="-25000">
                  <a:solidFill>
                    <a:srgbClr val="191966"/>
                  </a:solidFill>
                  <a:cs typeface="Times New Roman" pitchFamily="18" charset="0"/>
                </a:rPr>
                <a:t>0</a:t>
              </a:r>
              <a:r>
                <a:rPr lang="en-US" sz="3200" baseline="30000">
                  <a:solidFill>
                    <a:srgbClr val="191966"/>
                  </a:solidFill>
                  <a:cs typeface="Times New Roman" pitchFamily="18" charset="0"/>
                </a:rPr>
                <a:t>n</a:t>
              </a:r>
              <a:endParaRPr lang="en-US" sz="3200" baseline="-25000">
                <a:solidFill>
                  <a:srgbClr val="191966"/>
                </a:solidFill>
              </a:endParaRP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2040" y="3324"/>
              <a:ext cx="1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69925" y="304800"/>
            <a:ext cx="8550275" cy="1112838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First-Order Reactions</a:t>
            </a:r>
          </a:p>
        </p:txBody>
      </p:sp>
      <p:sp>
        <p:nvSpPr>
          <p:cNvPr id="15363" name="Text Box 1034"/>
          <p:cNvSpPr txBox="1">
            <a:spLocks noChangeArrowheads="1"/>
          </p:cNvSpPr>
          <p:nvPr/>
        </p:nvSpPr>
        <p:spPr bwMode="auto">
          <a:xfrm>
            <a:off x="3692525" y="1558925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191966"/>
                </a:solidFill>
              </a:rPr>
              <a:t>k</a:t>
            </a:r>
            <a:r>
              <a:rPr lang="en-US" sz="3200">
                <a:solidFill>
                  <a:srgbClr val="191966"/>
                </a:solidFill>
                <a:cs typeface="Times New Roman" pitchFamily="18" charset="0"/>
              </a:rPr>
              <a:t>•</a:t>
            </a:r>
            <a:r>
              <a:rPr lang="en-US" sz="3200">
                <a:solidFill>
                  <a:srgbClr val="191966"/>
                </a:solidFill>
              </a:rPr>
              <a:t>A</a:t>
            </a:r>
            <a:r>
              <a:rPr lang="en-US" sz="3200" baseline="-25000">
                <a:solidFill>
                  <a:srgbClr val="191966"/>
                </a:solidFill>
              </a:rPr>
              <a:t>0</a:t>
            </a:r>
            <a:r>
              <a:rPr lang="en-US" sz="3200" baseline="30000">
                <a:solidFill>
                  <a:srgbClr val="191966"/>
                </a:solidFill>
              </a:rPr>
              <a:t>n=1</a:t>
            </a:r>
            <a:endParaRPr lang="en-US" sz="3200">
              <a:solidFill>
                <a:srgbClr val="191966"/>
              </a:solidFill>
            </a:endParaRPr>
          </a:p>
        </p:txBody>
      </p:sp>
      <p:sp>
        <p:nvSpPr>
          <p:cNvPr id="15364" name="Line 1031"/>
          <p:cNvSpPr>
            <a:spLocks noChangeShapeType="1"/>
          </p:cNvSpPr>
          <p:nvPr/>
        </p:nvSpPr>
        <p:spPr bwMode="auto">
          <a:xfrm>
            <a:off x="2171700" y="188595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1750" name="Text Box 1030"/>
          <p:cNvSpPr txBox="1">
            <a:spLocks noChangeArrowheads="1"/>
          </p:cNvSpPr>
          <p:nvPr/>
        </p:nvSpPr>
        <p:spPr bwMode="auto">
          <a:xfrm>
            <a:off x="2190750" y="1371600"/>
            <a:ext cx="658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 u="sng">
                <a:solidFill>
                  <a:schemeClr val="accent2">
                    <a:lumMod val="50000"/>
                  </a:schemeClr>
                </a:solidFill>
              </a:rPr>
              <a:t>dA</a:t>
            </a:r>
          </a:p>
        </p:txBody>
      </p:sp>
      <p:sp>
        <p:nvSpPr>
          <p:cNvPr id="31752" name="Text Box 1032"/>
          <p:cNvSpPr txBox="1">
            <a:spLocks noChangeArrowheads="1"/>
          </p:cNvSpPr>
          <p:nvPr/>
        </p:nvSpPr>
        <p:spPr bwMode="auto">
          <a:xfrm>
            <a:off x="2182813" y="17335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dt</a:t>
            </a:r>
          </a:p>
        </p:txBody>
      </p:sp>
      <p:sp>
        <p:nvSpPr>
          <p:cNvPr id="31753" name="Text Box 1033"/>
          <p:cNvSpPr txBox="1">
            <a:spLocks noChangeArrowheads="1"/>
          </p:cNvSpPr>
          <p:nvPr/>
        </p:nvSpPr>
        <p:spPr bwMode="auto">
          <a:xfrm>
            <a:off x="2976563" y="159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=</a:t>
            </a:r>
          </a:p>
        </p:txBody>
      </p:sp>
      <p:sp>
        <p:nvSpPr>
          <p:cNvPr id="31757" name="Text Box 1037"/>
          <p:cNvSpPr txBox="1">
            <a:spLocks noChangeArrowheads="1"/>
          </p:cNvSpPr>
          <p:nvPr/>
        </p:nvSpPr>
        <p:spPr bwMode="auto">
          <a:xfrm>
            <a:off x="3449638" y="1524000"/>
            <a:ext cx="319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15369" name="Text Box 1038"/>
          <p:cNvSpPr txBox="1">
            <a:spLocks noChangeArrowheads="1"/>
          </p:cNvSpPr>
          <p:nvPr/>
        </p:nvSpPr>
        <p:spPr bwMode="auto">
          <a:xfrm>
            <a:off x="5534025" y="1554163"/>
            <a:ext cx="391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191966"/>
                </a:solidFill>
              </a:rPr>
              <a:t>(A = conc. at time “t”)</a:t>
            </a:r>
          </a:p>
        </p:txBody>
      </p:sp>
      <p:sp>
        <p:nvSpPr>
          <p:cNvPr id="31762" name="Text Box 1042"/>
          <p:cNvSpPr txBox="1">
            <a:spLocks noChangeArrowheads="1"/>
          </p:cNvSpPr>
          <p:nvPr/>
        </p:nvSpPr>
        <p:spPr bwMode="auto">
          <a:xfrm>
            <a:off x="1393825" y="2352675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or</a:t>
            </a:r>
          </a:p>
        </p:txBody>
      </p:sp>
      <p:sp>
        <p:nvSpPr>
          <p:cNvPr id="15371" name="Text Box 1059"/>
          <p:cNvSpPr txBox="1">
            <a:spLocks noChangeArrowheads="1"/>
          </p:cNvSpPr>
          <p:nvPr/>
        </p:nvSpPr>
        <p:spPr bwMode="auto">
          <a:xfrm>
            <a:off x="3844925" y="2522538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191966"/>
                </a:solidFill>
              </a:rPr>
              <a:t>k</a:t>
            </a:r>
            <a:r>
              <a:rPr lang="en-US" sz="3200">
                <a:solidFill>
                  <a:srgbClr val="191966"/>
                </a:solidFill>
                <a:cs typeface="Times New Roman" pitchFamily="18" charset="0"/>
              </a:rPr>
              <a:t>•dt</a:t>
            </a:r>
            <a:endParaRPr lang="en-US" sz="3200">
              <a:solidFill>
                <a:srgbClr val="191966"/>
              </a:solidFill>
            </a:endParaRPr>
          </a:p>
        </p:txBody>
      </p:sp>
      <p:sp>
        <p:nvSpPr>
          <p:cNvPr id="15372" name="Line 1061"/>
          <p:cNvSpPr>
            <a:spLocks noChangeShapeType="1"/>
          </p:cNvSpPr>
          <p:nvPr/>
        </p:nvSpPr>
        <p:spPr bwMode="auto">
          <a:xfrm>
            <a:off x="2324100" y="2849563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1782" name="Text Box 1062"/>
          <p:cNvSpPr txBox="1">
            <a:spLocks noChangeArrowheads="1"/>
          </p:cNvSpPr>
          <p:nvPr/>
        </p:nvSpPr>
        <p:spPr bwMode="auto">
          <a:xfrm>
            <a:off x="2343150" y="2335213"/>
            <a:ext cx="65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 u="sng">
                <a:solidFill>
                  <a:schemeClr val="accent2">
                    <a:lumMod val="50000"/>
                  </a:schemeClr>
                </a:solidFill>
              </a:rPr>
              <a:t>dA</a:t>
            </a:r>
          </a:p>
        </p:txBody>
      </p:sp>
      <p:sp>
        <p:nvSpPr>
          <p:cNvPr id="31784" name="Text Box 1064"/>
          <p:cNvSpPr txBox="1">
            <a:spLocks noChangeArrowheads="1"/>
          </p:cNvSpPr>
          <p:nvPr/>
        </p:nvSpPr>
        <p:spPr bwMode="auto">
          <a:xfrm>
            <a:off x="3128963" y="255746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=</a:t>
            </a:r>
          </a:p>
        </p:txBody>
      </p:sp>
      <p:sp>
        <p:nvSpPr>
          <p:cNvPr id="31785" name="Text Box 1065"/>
          <p:cNvSpPr txBox="1">
            <a:spLocks noChangeArrowheads="1"/>
          </p:cNvSpPr>
          <p:nvPr/>
        </p:nvSpPr>
        <p:spPr bwMode="auto">
          <a:xfrm>
            <a:off x="3602038" y="248761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</p:txBody>
      </p:sp>
      <p:sp>
        <p:nvSpPr>
          <p:cNvPr id="31786" name="Text Box 1066"/>
          <p:cNvSpPr txBox="1">
            <a:spLocks noChangeArrowheads="1"/>
          </p:cNvSpPr>
          <p:nvPr/>
        </p:nvSpPr>
        <p:spPr bwMode="auto">
          <a:xfrm>
            <a:off x="2397125" y="2743200"/>
            <a:ext cx="595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baseline="-25000">
                <a:solidFill>
                  <a:schemeClr val="accent2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31796" name="Text Box 1076"/>
          <p:cNvSpPr txBox="1">
            <a:spLocks noChangeArrowheads="1"/>
          </p:cNvSpPr>
          <p:nvPr/>
        </p:nvSpPr>
        <p:spPr bwMode="auto">
          <a:xfrm>
            <a:off x="596900" y="36576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integrating</a:t>
            </a:r>
          </a:p>
        </p:txBody>
      </p:sp>
      <p:grpSp>
        <p:nvGrpSpPr>
          <p:cNvPr id="15378" name="Group 1084"/>
          <p:cNvGrpSpPr>
            <a:grpSpLocks/>
          </p:cNvGrpSpPr>
          <p:nvPr/>
        </p:nvGrpSpPr>
        <p:grpSpPr bwMode="auto">
          <a:xfrm>
            <a:off x="2370138" y="3432175"/>
            <a:ext cx="3378200" cy="992188"/>
            <a:chOff x="1567" y="2546"/>
            <a:chExt cx="2128" cy="625"/>
          </a:xfrm>
        </p:grpSpPr>
        <p:sp>
          <p:nvSpPr>
            <p:cNvPr id="15382" name="Text Box 1039"/>
            <p:cNvSpPr txBox="1">
              <a:spLocks noChangeArrowheads="1"/>
            </p:cNvSpPr>
            <p:nvPr/>
          </p:nvSpPr>
          <p:spPr bwMode="auto">
            <a:xfrm>
              <a:off x="1567" y="2684"/>
              <a:ext cx="3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200">
                  <a:solidFill>
                    <a:srgbClr val="191966"/>
                  </a:solidFill>
                  <a:sym typeface="Symbol" pitchFamily="18" charset="2"/>
                </a:rPr>
                <a:t></a:t>
              </a:r>
              <a:endParaRPr lang="en-US" sz="3200">
                <a:solidFill>
                  <a:srgbClr val="191966"/>
                </a:solidFill>
              </a:endParaRPr>
            </a:p>
          </p:txBody>
        </p:sp>
        <p:sp>
          <p:nvSpPr>
            <p:cNvPr id="31760" name="Text Box 1040"/>
            <p:cNvSpPr txBox="1">
              <a:spLocks noChangeArrowheads="1"/>
            </p:cNvSpPr>
            <p:nvPr/>
          </p:nvSpPr>
          <p:spPr bwMode="auto">
            <a:xfrm>
              <a:off x="1653" y="282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>
                  <a:solidFill>
                    <a:schemeClr val="accent2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31761" name="Text Box 1041"/>
            <p:cNvSpPr txBox="1">
              <a:spLocks noChangeArrowheads="1"/>
            </p:cNvSpPr>
            <p:nvPr/>
          </p:nvSpPr>
          <p:spPr bwMode="auto">
            <a:xfrm>
              <a:off x="1776" y="2592"/>
              <a:ext cx="2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>
                  <a:solidFill>
                    <a:schemeClr val="accent2">
                      <a:lumMod val="50000"/>
                    </a:schemeClr>
                  </a:solidFill>
                </a:rPr>
                <a:t>t</a:t>
              </a:r>
            </a:p>
          </p:txBody>
        </p:sp>
        <p:grpSp>
          <p:nvGrpSpPr>
            <p:cNvPr id="15385" name="Group 1080"/>
            <p:cNvGrpSpPr>
              <a:grpSpLocks/>
            </p:cNvGrpSpPr>
            <p:nvPr/>
          </p:nvGrpSpPr>
          <p:grpSpPr bwMode="auto">
            <a:xfrm>
              <a:off x="2378" y="2592"/>
              <a:ext cx="1317" cy="528"/>
              <a:chOff x="1906" y="2592"/>
              <a:chExt cx="1317" cy="528"/>
            </a:xfrm>
          </p:grpSpPr>
          <p:sp>
            <p:nvSpPr>
              <p:cNvPr id="15389" name="Text Box 1072"/>
              <p:cNvSpPr txBox="1">
                <a:spLocks noChangeArrowheads="1"/>
              </p:cNvSpPr>
              <p:nvPr/>
            </p:nvSpPr>
            <p:spPr bwMode="auto">
              <a:xfrm>
                <a:off x="1906" y="2678"/>
                <a:ext cx="737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3200">
                    <a:solidFill>
                      <a:srgbClr val="191966"/>
                    </a:solidFill>
                  </a:rPr>
                  <a:t>= - k</a:t>
                </a:r>
                <a:r>
                  <a:rPr lang="en-US" sz="3200">
                    <a:solidFill>
                      <a:srgbClr val="191966"/>
                    </a:solidFill>
                    <a:cs typeface="Times New Roman" pitchFamily="18" charset="0"/>
                  </a:rPr>
                  <a:t>•</a:t>
                </a:r>
                <a:endParaRPr lang="en-US" sz="3200">
                  <a:solidFill>
                    <a:srgbClr val="191966"/>
                  </a:solidFill>
                </a:endParaRPr>
              </a:p>
            </p:txBody>
          </p:sp>
          <p:grpSp>
            <p:nvGrpSpPr>
              <p:cNvPr id="15390" name="Group 1078"/>
              <p:cNvGrpSpPr>
                <a:grpSpLocks/>
              </p:cNvGrpSpPr>
              <p:nvPr/>
            </p:nvGrpSpPr>
            <p:grpSpPr bwMode="auto">
              <a:xfrm>
                <a:off x="2562" y="2592"/>
                <a:ext cx="661" cy="528"/>
                <a:chOff x="2507" y="2592"/>
                <a:chExt cx="661" cy="528"/>
              </a:xfrm>
            </p:grpSpPr>
            <p:grpSp>
              <p:nvGrpSpPr>
                <p:cNvPr id="15391" name="Group 1068"/>
                <p:cNvGrpSpPr>
                  <a:grpSpLocks/>
                </p:cNvGrpSpPr>
                <p:nvPr/>
              </p:nvGrpSpPr>
              <p:grpSpPr bwMode="auto">
                <a:xfrm>
                  <a:off x="2507" y="2592"/>
                  <a:ext cx="500" cy="528"/>
                  <a:chOff x="1910" y="2688"/>
                  <a:chExt cx="500" cy="528"/>
                </a:xfrm>
              </p:grpSpPr>
              <p:sp>
                <p:nvSpPr>
                  <p:cNvPr id="15393" name="Text Box 10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2791"/>
                    <a:ext cx="346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en-US" sz="3200">
                        <a:solidFill>
                          <a:srgbClr val="191966"/>
                        </a:solidFill>
                        <a:sym typeface="Symbol" pitchFamily="18" charset="2"/>
                      </a:rPr>
                      <a:t></a:t>
                    </a:r>
                    <a:endParaRPr lang="en-US" sz="3200">
                      <a:solidFill>
                        <a:srgbClr val="191966"/>
                      </a:solidFill>
                    </a:endParaRPr>
                  </a:p>
                </p:txBody>
              </p:sp>
              <p:sp>
                <p:nvSpPr>
                  <p:cNvPr id="31790" name="Text Box 10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92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240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1791" name="Text Box 10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2688"/>
                    <a:ext cx="29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defRPr/>
                    </a:pPr>
                    <a:r>
                      <a:rPr lang="en-US" sz="240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t</a:t>
                    </a:r>
                  </a:p>
                </p:txBody>
              </p:sp>
            </p:grpSp>
            <p:sp>
              <p:nvSpPr>
                <p:cNvPr id="31793" name="Text Box 1073"/>
                <p:cNvSpPr txBox="1">
                  <a:spLocks noChangeArrowheads="1"/>
                </p:cNvSpPr>
                <p:nvPr/>
              </p:nvSpPr>
              <p:spPr bwMode="auto">
                <a:xfrm>
                  <a:off x="2853" y="2674"/>
                  <a:ext cx="315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3200">
                      <a:solidFill>
                        <a:schemeClr val="accent2">
                          <a:lumMod val="50000"/>
                        </a:schemeClr>
                      </a:solidFill>
                    </a:rPr>
                    <a:t>dt</a:t>
                  </a:r>
                </a:p>
              </p:txBody>
            </p:sp>
          </p:grpSp>
        </p:grpSp>
        <p:sp>
          <p:nvSpPr>
            <p:cNvPr id="15386" name="Line 1081"/>
            <p:cNvSpPr>
              <a:spLocks noChangeShapeType="1"/>
            </p:cNvSpPr>
            <p:nvPr/>
          </p:nvSpPr>
          <p:spPr bwMode="auto">
            <a:xfrm>
              <a:off x="1879" y="2870"/>
              <a:ext cx="4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1802" name="Text Box 1082"/>
            <p:cNvSpPr txBox="1">
              <a:spLocks noChangeArrowheads="1"/>
            </p:cNvSpPr>
            <p:nvPr/>
          </p:nvSpPr>
          <p:spPr bwMode="auto">
            <a:xfrm>
              <a:off x="1891" y="2546"/>
              <a:ext cx="4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u="sng">
                  <a:solidFill>
                    <a:schemeClr val="accent2">
                      <a:lumMod val="50000"/>
                    </a:schemeClr>
                  </a:solidFill>
                </a:rPr>
                <a:t>dA</a:t>
              </a:r>
            </a:p>
          </p:txBody>
        </p:sp>
        <p:sp>
          <p:nvSpPr>
            <p:cNvPr id="31803" name="Text Box 1083"/>
            <p:cNvSpPr txBox="1">
              <a:spLocks noChangeArrowheads="1"/>
            </p:cNvSpPr>
            <p:nvPr/>
          </p:nvSpPr>
          <p:spPr bwMode="auto">
            <a:xfrm>
              <a:off x="1925" y="2803"/>
              <a:ext cx="3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A</a:t>
              </a:r>
              <a:r>
                <a:rPr lang="en-US" sz="3200" baseline="-25000">
                  <a:solidFill>
                    <a:schemeClr val="accent2">
                      <a:lumMod val="50000"/>
                    </a:schemeClr>
                  </a:solidFill>
                </a:rPr>
                <a:t>0</a:t>
              </a:r>
            </a:p>
          </p:txBody>
        </p:sp>
      </p:grpSp>
      <p:sp>
        <p:nvSpPr>
          <p:cNvPr id="15379" name="Text Box 1085"/>
          <p:cNvSpPr txBox="1">
            <a:spLocks noChangeArrowheads="1"/>
          </p:cNvSpPr>
          <p:nvPr/>
        </p:nvSpPr>
        <p:spPr bwMode="auto">
          <a:xfrm>
            <a:off x="2643188" y="4419600"/>
            <a:ext cx="3071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191966"/>
                </a:solidFill>
              </a:rPr>
              <a:t>lnA - lnA</a:t>
            </a:r>
            <a:r>
              <a:rPr lang="en-US" sz="3200" baseline="-25000">
                <a:solidFill>
                  <a:srgbClr val="191966"/>
                </a:solidFill>
              </a:rPr>
              <a:t>0 </a:t>
            </a:r>
            <a:r>
              <a:rPr lang="en-US" sz="3200">
                <a:solidFill>
                  <a:srgbClr val="191966"/>
                </a:solidFill>
              </a:rPr>
              <a:t>= - k</a:t>
            </a:r>
            <a:r>
              <a:rPr lang="en-US" sz="3200">
                <a:solidFill>
                  <a:srgbClr val="191966"/>
                </a:solidFill>
                <a:cs typeface="Times New Roman" pitchFamily="18" charset="0"/>
              </a:rPr>
              <a:t>•t </a:t>
            </a:r>
            <a:endParaRPr lang="en-US" sz="3200">
              <a:solidFill>
                <a:srgbClr val="191966"/>
              </a:solidFill>
            </a:endParaRPr>
          </a:p>
        </p:txBody>
      </p:sp>
      <p:sp>
        <p:nvSpPr>
          <p:cNvPr id="31807" name="Text Box 1087"/>
          <p:cNvSpPr txBox="1">
            <a:spLocks noChangeArrowheads="1"/>
          </p:cNvSpPr>
          <p:nvPr/>
        </p:nvSpPr>
        <p:spPr bwMode="auto">
          <a:xfrm>
            <a:off x="1757363" y="5424488"/>
            <a:ext cx="3729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or the general equation</a:t>
            </a:r>
            <a:r>
              <a:rPr lang="en-US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5381" name="Text Box 1088"/>
          <p:cNvSpPr txBox="1">
            <a:spLocks noChangeArrowheads="1"/>
          </p:cNvSpPr>
          <p:nvPr/>
        </p:nvSpPr>
        <p:spPr bwMode="auto">
          <a:xfrm>
            <a:off x="5546725" y="5410200"/>
            <a:ext cx="2301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0066CC"/>
                </a:solidFill>
              </a:rPr>
              <a:t>A = A</a:t>
            </a:r>
            <a:r>
              <a:rPr lang="en-US" sz="3200" baseline="-25000">
                <a:solidFill>
                  <a:srgbClr val="0066CC"/>
                </a:solidFill>
              </a:rPr>
              <a:t>0 </a:t>
            </a:r>
            <a:r>
              <a:rPr lang="en-US" sz="3200">
                <a:solidFill>
                  <a:srgbClr val="0066CC"/>
                </a:solidFill>
              </a:rPr>
              <a:t>e </a:t>
            </a:r>
            <a:r>
              <a:rPr lang="en-US" sz="3200" baseline="30000">
                <a:solidFill>
                  <a:srgbClr val="0066CC"/>
                </a:solidFill>
              </a:rPr>
              <a:t>-kt</a:t>
            </a:r>
            <a:endParaRPr lang="en-US" sz="320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652713" y="1935163"/>
            <a:ext cx="1005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652713" y="1935163"/>
            <a:ext cx="1005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652713" y="1935163"/>
            <a:ext cx="1005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0" y="371475"/>
          <a:ext cx="10058400" cy="5930900"/>
        </p:xfrm>
        <a:graphic>
          <a:graphicData uri="http://schemas.openxmlformats.org/presentationml/2006/ole">
            <p:oleObj spid="_x0000_s16389" r:id="rId3" imgW="4754880" imgH="28016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28600"/>
            <a:ext cx="8550275" cy="1112838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Drug Half-Life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557338"/>
            <a:ext cx="8550275" cy="4005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0070C0"/>
                </a:solidFill>
              </a:rPr>
              <a:t>Half-life (t</a:t>
            </a:r>
            <a:r>
              <a:rPr lang="en-US" sz="2800" b="1" i="1" baseline="-25000" smtClean="0">
                <a:solidFill>
                  <a:srgbClr val="0070C0"/>
                </a:solidFill>
              </a:rPr>
              <a:t>1/2</a:t>
            </a:r>
            <a:r>
              <a:rPr lang="en-US" sz="2800" b="1" i="1" smtClean="0">
                <a:solidFill>
                  <a:srgbClr val="0070C0"/>
                </a:solidFill>
              </a:rPr>
              <a:t>) </a:t>
            </a:r>
            <a:r>
              <a:rPr lang="en-US" sz="2800" b="1" i="1" smtClean="0">
                <a:solidFill>
                  <a:srgbClr val="191966"/>
                </a:solidFill>
              </a:rPr>
              <a:t>is the time required for the concentration of the drug to reach half of the concentration measured at the beginning of the time interval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0066CC"/>
                </a:solidFill>
              </a:rPr>
              <a:t>For first order reactions, t</a:t>
            </a:r>
            <a:r>
              <a:rPr lang="en-US" sz="2800" b="1" i="1" baseline="-25000" smtClean="0">
                <a:solidFill>
                  <a:srgbClr val="0066CC"/>
                </a:solidFill>
              </a:rPr>
              <a:t>1/2 </a:t>
            </a:r>
            <a:r>
              <a:rPr lang="en-US" sz="2800" b="1" i="1" smtClean="0">
                <a:solidFill>
                  <a:srgbClr val="0066CC"/>
                </a:solidFill>
              </a:rPr>
              <a:t>depends solely on the rate constant of elimination (k</a:t>
            </a:r>
            <a:r>
              <a:rPr lang="en-US" sz="2800" b="1" i="1" baseline="-25000" smtClean="0">
                <a:solidFill>
                  <a:srgbClr val="0066CC"/>
                </a:solidFill>
              </a:rPr>
              <a:t>e</a:t>
            </a:r>
            <a:r>
              <a:rPr lang="en-US" sz="2800" b="1" i="1" smtClean="0">
                <a:solidFill>
                  <a:srgbClr val="0066CC"/>
                </a:solidFill>
              </a:rPr>
              <a:t>) and is independent of the concentration of 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191966"/>
                </a:solidFill>
              </a:rPr>
              <a:t>t</a:t>
            </a:r>
            <a:r>
              <a:rPr lang="en-US" sz="2800" b="1" i="1" baseline="-25000" smtClean="0">
                <a:solidFill>
                  <a:srgbClr val="191966"/>
                </a:solidFill>
              </a:rPr>
              <a:t>1/2 </a:t>
            </a:r>
            <a:r>
              <a:rPr lang="en-US" sz="2800" b="1" i="1" smtClean="0">
                <a:solidFill>
                  <a:srgbClr val="191966"/>
                </a:solidFill>
              </a:rPr>
              <a:t>is a clinically useful term that determines the time to reach steady state during repeated dosing and the time needed to clear drug from the body when dosing is terminated</a:t>
            </a:r>
            <a:endParaRPr lang="en-US" sz="2800" b="1" i="1" baseline="-25000" smtClean="0">
              <a:solidFill>
                <a:srgbClr val="1919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Zero-Order Reactions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The rate of the reaction is independent of the drug concentration (remember A</a:t>
            </a:r>
            <a:r>
              <a:rPr lang="en-US" sz="2400" b="1" i="1" baseline="30000" smtClean="0">
                <a:solidFill>
                  <a:srgbClr val="191966"/>
                </a:solidFill>
              </a:rPr>
              <a:t>0</a:t>
            </a:r>
            <a:r>
              <a:rPr lang="en-US" sz="2400" b="1" i="1" smtClean="0">
                <a:solidFill>
                  <a:srgbClr val="191966"/>
                </a:solidFill>
              </a:rPr>
              <a:t> = 1) and is determined solely by the rate constant 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There is no true t</a:t>
            </a:r>
            <a:r>
              <a:rPr lang="en-US" sz="2400" b="1" i="1" baseline="-25000" smtClean="0">
                <a:solidFill>
                  <a:srgbClr val="191966"/>
                </a:solidFill>
              </a:rPr>
              <a:t>1/2;</a:t>
            </a:r>
            <a:r>
              <a:rPr lang="en-US" sz="2400" b="1" i="1" smtClean="0">
                <a:solidFill>
                  <a:srgbClr val="191966"/>
                </a:solidFill>
              </a:rPr>
              <a:t>; the time it takes for absorption/elimination is concentration-dependent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Zero-order kinetics apply to drug administration via constant infusion, sustained release preparations or repeated dosing (constant </a:t>
            </a:r>
            <a:r>
              <a:rPr lang="en-US" sz="2400" b="1" i="1" u="sng" smtClean="0">
                <a:solidFill>
                  <a:srgbClr val="191966"/>
                </a:solidFill>
              </a:rPr>
              <a:t>amount</a:t>
            </a:r>
            <a:r>
              <a:rPr lang="en-US" sz="2400" b="1" i="1" smtClean="0">
                <a:solidFill>
                  <a:srgbClr val="191966"/>
                </a:solidFill>
              </a:rPr>
              <a:t> of drug absorbed per unit time)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Zero-order kinetics of elimination prolong duration of action</a:t>
            </a:r>
            <a:r>
              <a:rPr lang="en-US" sz="2400" b="1" i="1" baseline="-25000" smtClean="0">
                <a:solidFill>
                  <a:srgbClr val="191966"/>
                </a:solidFill>
              </a:rPr>
              <a:t> </a:t>
            </a:r>
            <a:r>
              <a:rPr lang="en-US" sz="2400" b="1" i="1" smtClean="0">
                <a:solidFill>
                  <a:srgbClr val="191966"/>
                </a:solidFill>
              </a:rPr>
              <a:t>and there is no true t</a:t>
            </a:r>
            <a:r>
              <a:rPr lang="en-US" sz="2400" b="1" i="1" baseline="-25000" smtClean="0">
                <a:solidFill>
                  <a:srgbClr val="191966"/>
                </a:solidFill>
                <a:cs typeface="Times New Roman" pitchFamily="18" charset="0"/>
              </a:rPr>
              <a:t>½ </a:t>
            </a:r>
            <a:r>
              <a:rPr lang="en-US" sz="2400" b="1" i="1" smtClean="0">
                <a:solidFill>
                  <a:srgbClr val="191966"/>
                </a:solidFill>
                <a:cs typeface="Times New Roman" pitchFamily="18" charset="0"/>
              </a:rPr>
              <a:t>(constant </a:t>
            </a:r>
            <a:r>
              <a:rPr lang="en-US" sz="2400" b="1" i="1" u="sng" smtClean="0">
                <a:solidFill>
                  <a:srgbClr val="191966"/>
                </a:solidFill>
                <a:cs typeface="Times New Roman" pitchFamily="18" charset="0"/>
              </a:rPr>
              <a:t>amount</a:t>
            </a:r>
            <a:r>
              <a:rPr lang="en-US" sz="2400" b="1" i="1" smtClean="0">
                <a:solidFill>
                  <a:srgbClr val="191966"/>
                </a:solidFill>
                <a:cs typeface="Times New Roman" pitchFamily="18" charset="0"/>
              </a:rPr>
              <a:t> of drug eliminated per unit time)</a:t>
            </a:r>
            <a:endParaRPr lang="en-US" sz="2400" b="1" i="1" baseline="-25000" smtClean="0">
              <a:solidFill>
                <a:srgbClr val="1919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2536825" y="0"/>
          <a:ext cx="4986338" cy="6675438"/>
        </p:xfrm>
        <a:graphic>
          <a:graphicData uri="http://schemas.openxmlformats.org/presentationml/2006/ole">
            <p:oleObj spid="_x0000_s19458" r:id="rId3" imgW="3040380" imgH="406908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4063" y="593725"/>
            <a:ext cx="8550275" cy="111283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600" ker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Zero Order vs. First Order Processes</a:t>
            </a:r>
          </a:p>
        </p:txBody>
      </p:sp>
      <p:grpSp>
        <p:nvGrpSpPr>
          <p:cNvPr id="20483" name="Group 92"/>
          <p:cNvGrpSpPr>
            <a:grpSpLocks/>
          </p:cNvGrpSpPr>
          <p:nvPr/>
        </p:nvGrpSpPr>
        <p:grpSpPr bwMode="auto">
          <a:xfrm>
            <a:off x="1862138" y="1447800"/>
            <a:ext cx="6553200" cy="5029200"/>
            <a:chOff x="-2" y="-2"/>
            <a:chExt cx="4006" cy="2877"/>
          </a:xfrm>
        </p:grpSpPr>
        <p:grpSp>
          <p:nvGrpSpPr>
            <p:cNvPr id="20484" name="Group 90"/>
            <p:cNvGrpSpPr>
              <a:grpSpLocks/>
            </p:cNvGrpSpPr>
            <p:nvPr/>
          </p:nvGrpSpPr>
          <p:grpSpPr bwMode="auto">
            <a:xfrm>
              <a:off x="0" y="0"/>
              <a:ext cx="4002" cy="2873"/>
              <a:chOff x="0" y="0"/>
              <a:chExt cx="4002" cy="2873"/>
            </a:xfrm>
          </p:grpSpPr>
          <p:grpSp>
            <p:nvGrpSpPr>
              <p:cNvPr id="20486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2001" cy="403"/>
                <a:chOff x="0" y="0"/>
                <a:chExt cx="2001" cy="403"/>
              </a:xfrm>
            </p:grpSpPr>
            <p:sp>
              <p:nvSpPr>
                <p:cNvPr id="20526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91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2000">
                      <a:solidFill>
                        <a:srgbClr val="000000"/>
                      </a:solidFill>
                      <a:cs typeface="Times New Roman" pitchFamily="18" charset="0"/>
                    </a:rPr>
                    <a:t>Zero Order</a:t>
                  </a:r>
                  <a:endParaRPr lang="en-US" sz="20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/>
                </a:p>
              </p:txBody>
            </p:sp>
            <p:sp>
              <p:nvSpPr>
                <p:cNvPr id="20527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87" name="Group 65"/>
              <p:cNvGrpSpPr>
                <a:grpSpLocks/>
              </p:cNvGrpSpPr>
              <p:nvPr/>
            </p:nvGrpSpPr>
            <p:grpSpPr bwMode="auto">
              <a:xfrm>
                <a:off x="2001" y="0"/>
                <a:ext cx="2001" cy="403"/>
                <a:chOff x="2001" y="0"/>
                <a:chExt cx="2001" cy="403"/>
              </a:xfrm>
            </p:grpSpPr>
            <p:sp>
              <p:nvSpPr>
                <p:cNvPr id="20524" name="Rectangle 49"/>
                <p:cNvSpPr>
                  <a:spLocks noChangeArrowheads="1"/>
                </p:cNvSpPr>
                <p:nvPr/>
              </p:nvSpPr>
              <p:spPr bwMode="auto">
                <a:xfrm>
                  <a:off x="2044" y="0"/>
                  <a:ext cx="191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2000">
                      <a:solidFill>
                        <a:srgbClr val="000000"/>
                      </a:solidFill>
                      <a:cs typeface="Times New Roman" pitchFamily="18" charset="0"/>
                    </a:rPr>
                    <a:t>First Order</a:t>
                  </a:r>
                  <a:endParaRPr lang="en-US" sz="20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2000"/>
                </a:p>
              </p:txBody>
            </p:sp>
            <p:sp>
              <p:nvSpPr>
                <p:cNvPr id="20525" name="Rectangle 64"/>
                <p:cNvSpPr>
                  <a:spLocks noChangeArrowheads="1"/>
                </p:cNvSpPr>
                <p:nvPr/>
              </p:nvSpPr>
              <p:spPr bwMode="auto">
                <a:xfrm>
                  <a:off x="2001" y="0"/>
                  <a:ext cx="200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88" name="Group 67"/>
              <p:cNvGrpSpPr>
                <a:grpSpLocks/>
              </p:cNvGrpSpPr>
              <p:nvPr/>
            </p:nvGrpSpPr>
            <p:grpSpPr bwMode="auto">
              <a:xfrm>
                <a:off x="0" y="403"/>
                <a:ext cx="2001" cy="394"/>
                <a:chOff x="0" y="403"/>
                <a:chExt cx="2001" cy="394"/>
              </a:xfrm>
            </p:grpSpPr>
            <p:sp>
              <p:nvSpPr>
                <p:cNvPr id="20522" name="Rectangle 50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A = A</a:t>
                  </a:r>
                  <a:r>
                    <a:rPr lang="en-US" sz="18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0</a:t>
                  </a: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 - kt</a:t>
                  </a:r>
                  <a:r>
                    <a:rPr lang="en-US" sz="18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 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23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89" name="Group 69"/>
              <p:cNvGrpSpPr>
                <a:grpSpLocks/>
              </p:cNvGrpSpPr>
              <p:nvPr/>
            </p:nvGrpSpPr>
            <p:grpSpPr bwMode="auto">
              <a:xfrm>
                <a:off x="2001" y="403"/>
                <a:ext cx="2001" cy="394"/>
                <a:chOff x="2001" y="403"/>
                <a:chExt cx="2001" cy="394"/>
              </a:xfrm>
            </p:grpSpPr>
            <p:sp>
              <p:nvSpPr>
                <p:cNvPr id="20520" name="Rectangle 51"/>
                <p:cNvSpPr>
                  <a:spLocks noChangeArrowheads="1"/>
                </p:cNvSpPr>
                <p:nvPr/>
              </p:nvSpPr>
              <p:spPr bwMode="auto">
                <a:xfrm>
                  <a:off x="2044" y="403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A = A</a:t>
                  </a:r>
                  <a:r>
                    <a:rPr lang="en-US" sz="18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0</a:t>
                  </a: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e</a:t>
                  </a:r>
                  <a:r>
                    <a:rPr lang="en-US" sz="1800" baseline="30000">
                      <a:solidFill>
                        <a:srgbClr val="000000"/>
                      </a:solidFill>
                      <a:cs typeface="Times New Roman" pitchFamily="18" charset="0"/>
                    </a:rPr>
                    <a:t>-kt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21" name="Rectangle 68"/>
                <p:cNvSpPr>
                  <a:spLocks noChangeArrowheads="1"/>
                </p:cNvSpPr>
                <p:nvPr/>
              </p:nvSpPr>
              <p:spPr bwMode="auto">
                <a:xfrm>
                  <a:off x="2001" y="403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0" name="Group 71"/>
              <p:cNvGrpSpPr>
                <a:grpSpLocks/>
              </p:cNvGrpSpPr>
              <p:nvPr/>
            </p:nvGrpSpPr>
            <p:grpSpPr bwMode="auto">
              <a:xfrm>
                <a:off x="0" y="797"/>
                <a:ext cx="2001" cy="394"/>
                <a:chOff x="0" y="797"/>
                <a:chExt cx="2001" cy="394"/>
              </a:xfrm>
            </p:grpSpPr>
            <p:sp>
              <p:nvSpPr>
                <p:cNvPr id="20518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797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Units of k: concentration/time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19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797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1" name="Group 73"/>
              <p:cNvGrpSpPr>
                <a:grpSpLocks/>
              </p:cNvGrpSpPr>
              <p:nvPr/>
            </p:nvGrpSpPr>
            <p:grpSpPr bwMode="auto">
              <a:xfrm>
                <a:off x="2001" y="797"/>
                <a:ext cx="2001" cy="394"/>
                <a:chOff x="2001" y="797"/>
                <a:chExt cx="2001" cy="394"/>
              </a:xfrm>
            </p:grpSpPr>
            <p:sp>
              <p:nvSpPr>
                <p:cNvPr id="20516" name="Rectangle 53"/>
                <p:cNvSpPr>
                  <a:spLocks noChangeArrowheads="1"/>
                </p:cNvSpPr>
                <p:nvPr/>
              </p:nvSpPr>
              <p:spPr bwMode="auto">
                <a:xfrm>
                  <a:off x="2044" y="797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Units of k: time</a:t>
                  </a:r>
                  <a:r>
                    <a:rPr lang="en-US" sz="1800" baseline="30000">
                      <a:solidFill>
                        <a:srgbClr val="000000"/>
                      </a:solidFill>
                      <a:cs typeface="Times New Roman" pitchFamily="18" charset="0"/>
                    </a:rPr>
                    <a:t>-1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17" name="Rectangle 72"/>
                <p:cNvSpPr>
                  <a:spLocks noChangeArrowheads="1"/>
                </p:cNvSpPr>
                <p:nvPr/>
              </p:nvSpPr>
              <p:spPr bwMode="auto">
                <a:xfrm>
                  <a:off x="2001" y="797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2" name="Group 75"/>
              <p:cNvGrpSpPr>
                <a:grpSpLocks/>
              </p:cNvGrpSpPr>
              <p:nvPr/>
            </p:nvGrpSpPr>
            <p:grpSpPr bwMode="auto">
              <a:xfrm>
                <a:off x="0" y="1191"/>
                <a:ext cx="2001" cy="394"/>
                <a:chOff x="0" y="1191"/>
                <a:chExt cx="2001" cy="394"/>
              </a:xfrm>
            </p:grpSpPr>
            <p:sp>
              <p:nvSpPr>
                <p:cNvPr id="20514" name="Rectangle 54"/>
                <p:cNvSpPr>
                  <a:spLocks noChangeArrowheads="1"/>
                </p:cNvSpPr>
                <p:nvPr/>
              </p:nvSpPr>
              <p:spPr bwMode="auto">
                <a:xfrm>
                  <a:off x="43" y="1191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A approaches zero linearly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15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1191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3" name="Group 77"/>
              <p:cNvGrpSpPr>
                <a:grpSpLocks/>
              </p:cNvGrpSpPr>
              <p:nvPr/>
            </p:nvGrpSpPr>
            <p:grpSpPr bwMode="auto">
              <a:xfrm>
                <a:off x="2001" y="1191"/>
                <a:ext cx="2001" cy="394"/>
                <a:chOff x="2001" y="1191"/>
                <a:chExt cx="2001" cy="394"/>
              </a:xfrm>
            </p:grpSpPr>
            <p:sp>
              <p:nvSpPr>
                <p:cNvPr id="20512" name="Rectangle 55"/>
                <p:cNvSpPr>
                  <a:spLocks noChangeArrowheads="1"/>
                </p:cNvSpPr>
                <p:nvPr/>
              </p:nvSpPr>
              <p:spPr bwMode="auto">
                <a:xfrm>
                  <a:off x="2044" y="1191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A approaches zero asymptotically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13" name="Rectangle 76"/>
                <p:cNvSpPr>
                  <a:spLocks noChangeArrowheads="1"/>
                </p:cNvSpPr>
                <p:nvPr/>
              </p:nvSpPr>
              <p:spPr bwMode="auto">
                <a:xfrm>
                  <a:off x="2001" y="1191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4" name="Group 79"/>
              <p:cNvGrpSpPr>
                <a:grpSpLocks/>
              </p:cNvGrpSpPr>
              <p:nvPr/>
            </p:nvGrpSpPr>
            <p:grpSpPr bwMode="auto">
              <a:xfrm>
                <a:off x="0" y="1585"/>
                <a:ext cx="2001" cy="500"/>
                <a:chOff x="0" y="1585"/>
                <a:chExt cx="2001" cy="500"/>
              </a:xfrm>
            </p:grpSpPr>
            <p:sp>
              <p:nvSpPr>
                <p:cNvPr id="20510" name="Rectangle 56"/>
                <p:cNvSpPr>
                  <a:spLocks noChangeArrowheads="1"/>
                </p:cNvSpPr>
                <p:nvPr/>
              </p:nvSpPr>
              <p:spPr bwMode="auto">
                <a:xfrm>
                  <a:off x="43" y="1585"/>
                  <a:ext cx="191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Linear plot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11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1585"/>
                  <a:ext cx="200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5" name="Group 81"/>
              <p:cNvGrpSpPr>
                <a:grpSpLocks/>
              </p:cNvGrpSpPr>
              <p:nvPr/>
            </p:nvGrpSpPr>
            <p:grpSpPr bwMode="auto">
              <a:xfrm>
                <a:off x="2001" y="1585"/>
                <a:ext cx="2001" cy="500"/>
                <a:chOff x="2001" y="1585"/>
                <a:chExt cx="2001" cy="500"/>
              </a:xfrm>
            </p:grpSpPr>
            <p:sp>
              <p:nvSpPr>
                <p:cNvPr id="20508" name="Rectangle 57"/>
                <p:cNvSpPr>
                  <a:spLocks noChangeArrowheads="1"/>
                </p:cNvSpPr>
                <p:nvPr/>
              </p:nvSpPr>
              <p:spPr bwMode="auto">
                <a:xfrm>
                  <a:off x="2044" y="1585"/>
                  <a:ext cx="191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Non-Linear Plot (ln [drug] vs time plot yields straight line)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09" name="Rectangle 80"/>
                <p:cNvSpPr>
                  <a:spLocks noChangeArrowheads="1"/>
                </p:cNvSpPr>
                <p:nvPr/>
              </p:nvSpPr>
              <p:spPr bwMode="auto">
                <a:xfrm>
                  <a:off x="2001" y="1585"/>
                  <a:ext cx="200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6" name="Group 83"/>
              <p:cNvGrpSpPr>
                <a:grpSpLocks/>
              </p:cNvGrpSpPr>
              <p:nvPr/>
            </p:nvGrpSpPr>
            <p:grpSpPr bwMode="auto">
              <a:xfrm>
                <a:off x="0" y="2085"/>
                <a:ext cx="2001" cy="394"/>
                <a:chOff x="0" y="2085"/>
                <a:chExt cx="2001" cy="394"/>
              </a:xfrm>
            </p:grpSpPr>
            <p:sp>
              <p:nvSpPr>
                <p:cNvPr id="20506" name="Rectangle 58"/>
                <p:cNvSpPr>
                  <a:spLocks noChangeArrowheads="1"/>
                </p:cNvSpPr>
                <p:nvPr/>
              </p:nvSpPr>
              <p:spPr bwMode="auto">
                <a:xfrm>
                  <a:off x="43" y="2085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No true t</a:t>
                  </a:r>
                  <a:r>
                    <a:rPr lang="en-US" sz="18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1/2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/>
                </a:p>
              </p:txBody>
            </p:sp>
            <p:sp>
              <p:nvSpPr>
                <p:cNvPr id="20507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2085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7" name="Group 85"/>
              <p:cNvGrpSpPr>
                <a:grpSpLocks/>
              </p:cNvGrpSpPr>
              <p:nvPr/>
            </p:nvGrpSpPr>
            <p:grpSpPr bwMode="auto">
              <a:xfrm>
                <a:off x="2001" y="2085"/>
                <a:ext cx="2001" cy="394"/>
                <a:chOff x="2001" y="2085"/>
                <a:chExt cx="2001" cy="394"/>
              </a:xfrm>
            </p:grpSpPr>
            <p:sp>
              <p:nvSpPr>
                <p:cNvPr id="20504" name="Rectangle 59"/>
                <p:cNvSpPr>
                  <a:spLocks noChangeArrowheads="1"/>
                </p:cNvSpPr>
                <p:nvPr/>
              </p:nvSpPr>
              <p:spPr bwMode="auto">
                <a:xfrm>
                  <a:off x="2044" y="2085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t</a:t>
                  </a:r>
                  <a:r>
                    <a:rPr lang="en-US" sz="1800" baseline="-30000">
                      <a:solidFill>
                        <a:srgbClr val="000000"/>
                      </a:solidFill>
                      <a:cs typeface="Times New Roman" pitchFamily="18" charset="0"/>
                    </a:rPr>
                    <a:t>1/2 </a:t>
                  </a: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= 0.693/k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05" name="Rectangle 84"/>
                <p:cNvSpPr>
                  <a:spLocks noChangeArrowheads="1"/>
                </p:cNvSpPr>
                <p:nvPr/>
              </p:nvSpPr>
              <p:spPr bwMode="auto">
                <a:xfrm>
                  <a:off x="2001" y="2085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8" name="Group 87"/>
              <p:cNvGrpSpPr>
                <a:grpSpLocks/>
              </p:cNvGrpSpPr>
              <p:nvPr/>
            </p:nvGrpSpPr>
            <p:grpSpPr bwMode="auto">
              <a:xfrm>
                <a:off x="0" y="2479"/>
                <a:ext cx="2001" cy="394"/>
                <a:chOff x="0" y="2479"/>
                <a:chExt cx="2001" cy="394"/>
              </a:xfrm>
            </p:grpSpPr>
            <p:sp>
              <p:nvSpPr>
                <p:cNvPr id="20502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2479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Constant amount moves with time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/>
                </a:p>
              </p:txBody>
            </p:sp>
            <p:sp>
              <p:nvSpPr>
                <p:cNvPr id="20503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2479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20499" name="Group 89"/>
              <p:cNvGrpSpPr>
                <a:grpSpLocks/>
              </p:cNvGrpSpPr>
              <p:nvPr/>
            </p:nvGrpSpPr>
            <p:grpSpPr bwMode="auto">
              <a:xfrm>
                <a:off x="2001" y="2479"/>
                <a:ext cx="2001" cy="394"/>
                <a:chOff x="2001" y="2479"/>
                <a:chExt cx="2001" cy="394"/>
              </a:xfrm>
            </p:grpSpPr>
            <p:sp>
              <p:nvSpPr>
                <p:cNvPr id="20500" name="Rectangle 61"/>
                <p:cNvSpPr>
                  <a:spLocks noChangeArrowheads="1"/>
                </p:cNvSpPr>
                <p:nvPr/>
              </p:nvSpPr>
              <p:spPr bwMode="auto">
                <a:xfrm>
                  <a:off x="2044" y="2479"/>
                  <a:ext cx="191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tabLst>
                      <a:tab pos="4854575" algn="l"/>
                      <a:tab pos="7451725" algn="l"/>
                    </a:tabLst>
                  </a:pPr>
                  <a:r>
                    <a:rPr lang="en-US" sz="1800">
                      <a:solidFill>
                        <a:srgbClr val="000000"/>
                      </a:solidFill>
                      <a:cs typeface="Times New Roman" pitchFamily="18" charset="0"/>
                    </a:rPr>
                    <a:t>Constant fraction moves with time</a:t>
                  </a:r>
                  <a:endParaRPr lang="en-US" sz="1800">
                    <a:cs typeface="Times New Roman" pitchFamily="18" charset="0"/>
                  </a:endParaRPr>
                </a:p>
                <a:p>
                  <a:pPr>
                    <a:tabLst>
                      <a:tab pos="4854575" algn="l"/>
                      <a:tab pos="7451725" algn="l"/>
                    </a:tabLst>
                  </a:pPr>
                  <a:endParaRPr lang="en-US" sz="1800"/>
                </a:p>
              </p:txBody>
            </p:sp>
            <p:sp>
              <p:nvSpPr>
                <p:cNvPr id="20501" name="Rectangle 88"/>
                <p:cNvSpPr>
                  <a:spLocks noChangeArrowheads="1"/>
                </p:cNvSpPr>
                <p:nvPr/>
              </p:nvSpPr>
              <p:spPr bwMode="auto">
                <a:xfrm>
                  <a:off x="2001" y="2479"/>
                  <a:ext cx="200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</p:grpSp>
        <p:sp>
          <p:nvSpPr>
            <p:cNvPr id="20485" name="Rectangle 91"/>
            <p:cNvSpPr>
              <a:spLocks noChangeArrowheads="1"/>
            </p:cNvSpPr>
            <p:nvPr/>
          </p:nvSpPr>
          <p:spPr bwMode="auto">
            <a:xfrm>
              <a:off x="-2" y="-2"/>
              <a:ext cx="4006" cy="2877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Routes of Administration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0066CC"/>
                </a:solidFill>
              </a:rPr>
              <a:t>Parenteral (outside the GI tract)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0066CC"/>
                </a:solidFill>
              </a:rPr>
              <a:t>intravenous (iv) </a:t>
            </a:r>
            <a:r>
              <a:rPr lang="en-US" sz="2400" b="1" i="1" smtClean="0">
                <a:solidFill>
                  <a:srgbClr val="191966"/>
                </a:solidFill>
              </a:rPr>
              <a:t>– no absorption parameters to consider, rate of entry into central compartment (plasma) = rate of infusion, thus controllable; bypasses the liver; potential damage to highly perfused organs; precludes rapid removal of drug; difficult outside institutional setting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nonvascular (im, sc, sl, transdermal) – physicochemical properties of drug determine absorption rate; site is important, too – vascularity, surface area, membrane permeability; bypasses the liver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smtClean="0">
                <a:solidFill>
                  <a:srgbClr val="191966"/>
                </a:solidFill>
              </a:rPr>
              <a:t>normally absorption is first-order, but it can be made zero-order by using a skin patch or depot preparation</a:t>
            </a:r>
            <a:endParaRPr lang="en-US" sz="1800" b="1" i="1" smtClean="0">
              <a:solidFill>
                <a:srgbClr val="1919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750" y="466725"/>
            <a:ext cx="9677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002060"/>
                </a:solidFill>
              </a:rPr>
              <a:t>Pharmacokinetics – Clinical Relevance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754063" y="1928813"/>
            <a:ext cx="8550275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solidFill>
                  <a:srgbClr val="002060"/>
                </a:solidFill>
              </a:rPr>
              <a:t>Pharmacokinetic parameters </a:t>
            </a: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play determinant roles in the dosage pattern, the route of administration, and the ease/difficulty concerning patient adherence to therapy for every drug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Pharmacokinetic principles explain many of the variations in drug responsiveness observed in human patients (age, drug-drug interactions, etc.)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Routes of Administration</a:t>
            </a:r>
            <a:b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i="1" smtClean="0">
                <a:solidFill>
                  <a:srgbClr val="0066CC"/>
                </a:solidFill>
              </a:rPr>
              <a:t>Enteral </a:t>
            </a: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800" b="1" i="1" smtClean="0">
                <a:solidFill>
                  <a:srgbClr val="0070C0"/>
                </a:solidFill>
              </a:rPr>
              <a:t>inside the GI tract; </a:t>
            </a:r>
            <a:r>
              <a:rPr lang="en-US" sz="2800" b="1" i="1" smtClean="0">
                <a:solidFill>
                  <a:srgbClr val="0066CC"/>
                </a:solidFill>
              </a:rPr>
              <a:t>oral</a:t>
            </a: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, suppository)</a:t>
            </a:r>
          </a:p>
          <a:p>
            <a:pPr lvl="1" eaLnBrk="1" hangingPunct="1">
              <a:defRPr/>
            </a:pPr>
            <a:r>
              <a:rPr lang="en-US" sz="2400" b="1" i="1" smtClean="0">
                <a:solidFill>
                  <a:schemeClr val="accent2">
                    <a:lumMod val="50000"/>
                  </a:schemeClr>
                </a:solidFill>
              </a:rPr>
              <a:t>advantages (oral): patient adherence, economy, safety</a:t>
            </a:r>
          </a:p>
          <a:p>
            <a:pPr lvl="1" eaLnBrk="1" hangingPunct="1">
              <a:defRPr/>
            </a:pPr>
            <a:r>
              <a:rPr lang="en-US" sz="2400" b="1" i="1" smtClean="0">
                <a:solidFill>
                  <a:schemeClr val="accent2">
                    <a:lumMod val="50000"/>
                  </a:schemeClr>
                </a:solidFill>
              </a:rPr>
              <a:t>disadvantages: patient adherence, erratic absorption, first-pass metabolism in liver</a:t>
            </a:r>
          </a:p>
          <a:p>
            <a:pPr eaLnBrk="1" hangingPunct="1">
              <a:defRPr/>
            </a:pPr>
            <a:r>
              <a:rPr lang="en-US" sz="2800" b="1" i="1" smtClean="0">
                <a:solidFill>
                  <a:schemeClr val="accent2">
                    <a:lumMod val="50000"/>
                  </a:schemeClr>
                </a:solidFill>
              </a:rPr>
              <a:t>Enteral administration – absorption depends on drug diffusion across cell membranes</a:t>
            </a:r>
          </a:p>
          <a:p>
            <a:pPr lvl="1" eaLnBrk="1" hangingPunct="1">
              <a:defRPr/>
            </a:pPr>
            <a:r>
              <a:rPr lang="en-US" sz="2400" b="1" i="1" smtClean="0">
                <a:solidFill>
                  <a:schemeClr val="accent2">
                    <a:lumMod val="50000"/>
                  </a:schemeClr>
                </a:solidFill>
              </a:rPr>
              <a:t>factors: lipid solubility, pK</a:t>
            </a:r>
            <a:r>
              <a:rPr lang="en-US" sz="2400" b="1" i="1" baseline="-2500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b="1" i="1" smtClean="0">
                <a:solidFill>
                  <a:schemeClr val="accent2">
                    <a:lumMod val="50000"/>
                  </a:schemeClr>
                </a:solidFill>
              </a:rPr>
              <a:t> as well as pH, surface area, and blood flow at site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Pharmacokinetic Analysis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Drug behavior is normally described by measuring drug concentrations in a readily accessible tissue (e.g., blood plasma) as a function of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The kinetics that describe the absorption and elimination of drugs resemble rate processes originally used to describe chemical reactions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The concept of reaction </a:t>
            </a:r>
            <a:r>
              <a:rPr lang="en-US" b="1" i="1" smtClean="0">
                <a:solidFill>
                  <a:srgbClr val="0066CC"/>
                </a:solidFill>
              </a:rPr>
              <a:t>ORDER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002060"/>
                </a:solidFill>
              </a:rPr>
              <a:t>Membrane Transport Mechanisms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0066CC"/>
                </a:solidFill>
              </a:rPr>
              <a:t>Filtration</a:t>
            </a:r>
            <a:r>
              <a:rPr lang="en-US" sz="2800" b="1" i="1" smtClean="0">
                <a:solidFill>
                  <a:srgbClr val="191966"/>
                </a:solidFill>
              </a:rPr>
              <a:t> (e.g., renal glomerulus) – drug permeates through pores or intermembrane gaps – conc. gradient and size are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0066CC"/>
                </a:solidFill>
              </a:rPr>
              <a:t>Carrier-mediated transport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facilitated diffusion: carrier-mediated, movement depends on conc. gradient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active transport: energy-dependent, movement against conc. gradient (e.g., organic acids and bases)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0066CC"/>
                </a:solidFill>
              </a:rPr>
              <a:t>Passive diffusion  </a:t>
            </a:r>
            <a:r>
              <a:rPr lang="en-US" sz="2800" b="1" i="1" smtClean="0">
                <a:solidFill>
                  <a:srgbClr val="191966"/>
                </a:solidFill>
              </a:rPr>
              <a:t>(most important!) – rate of movement depends on molecular size, conc. gradient, lipid solubility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smtClean="0">
                <a:solidFill>
                  <a:schemeClr val="accent2">
                    <a:lumMod val="50000"/>
                  </a:schemeClr>
                </a:solidFill>
              </a:rPr>
              <a:t>Transport of Drugs Across Cell Membranes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i="1" smtClean="0">
                <a:solidFill>
                  <a:srgbClr val="191966"/>
                </a:solidFill>
              </a:rPr>
              <a:t>Plasma membrane is a lipid bilayer – “like dissolves like”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 smtClean="0">
                <a:solidFill>
                  <a:srgbClr val="191966"/>
                </a:solidFill>
              </a:rPr>
              <a:t>The physicochemical properties of both the drug and the membrane determine the rate at which any drug enters the cell or crosses cell/tissue barriers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 smtClean="0">
                <a:solidFill>
                  <a:srgbClr val="0070C0"/>
                </a:solidFill>
              </a:rPr>
              <a:t>Highly polar compounds (especially charged compounds) </a:t>
            </a:r>
            <a:r>
              <a:rPr lang="en-US" sz="2600" b="1" i="1" smtClean="0">
                <a:solidFill>
                  <a:srgbClr val="191966"/>
                </a:solidFill>
              </a:rPr>
              <a:t>generally diffuse poorly through lipid membranes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i="1" smtClean="0">
                <a:solidFill>
                  <a:srgbClr val="0070C0"/>
                </a:solidFill>
              </a:rPr>
              <a:t>Highly hydrophobic (lipophilic) compounds </a:t>
            </a:r>
            <a:r>
              <a:rPr lang="en-US" sz="2600" b="1" i="1" smtClean="0">
                <a:solidFill>
                  <a:srgbClr val="191966"/>
                </a:solidFill>
              </a:rPr>
              <a:t>diffuse through lipid membranes rapidly and may accumulate (dissolve) within the membrane and in lipid-rich tissues (e.g., adipose tissue)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accent2">
                    <a:lumMod val="50000"/>
                  </a:schemeClr>
                </a:solidFill>
              </a:rPr>
              <a:t>Passive Diffusion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614488"/>
            <a:ext cx="8550275" cy="4746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191966"/>
                </a:solidFill>
              </a:rPr>
              <a:t>Oil:Water partition coefficient (</a:t>
            </a:r>
            <a:r>
              <a:rPr lang="en-US" sz="2800" b="1" i="1" smtClean="0">
                <a:solidFill>
                  <a:srgbClr val="191966"/>
                </a:solidFill>
                <a:sym typeface="Symbol" pitchFamily="18" charset="2"/>
              </a:rPr>
              <a:t>) = [drug]</a:t>
            </a:r>
            <a:r>
              <a:rPr lang="en-US" sz="2400" b="1" i="1" baseline="-25000" smtClean="0">
                <a:solidFill>
                  <a:srgbClr val="191966"/>
                </a:solidFill>
                <a:sym typeface="Symbol" pitchFamily="18" charset="2"/>
              </a:rPr>
              <a:t>CHCl3 </a:t>
            </a:r>
            <a:r>
              <a:rPr lang="en-US" b="1" i="1" smtClean="0">
                <a:solidFill>
                  <a:srgbClr val="191966"/>
                </a:solidFill>
                <a:sym typeface="Symbol" pitchFamily="18" charset="2"/>
              </a:rPr>
              <a:t>/</a:t>
            </a:r>
            <a:r>
              <a:rPr lang="en-US" sz="2800" b="1" i="1" smtClean="0">
                <a:solidFill>
                  <a:srgbClr val="191966"/>
                </a:solidFill>
                <a:sym typeface="Symbol" pitchFamily="18" charset="2"/>
              </a:rPr>
              <a:t> [drug]</a:t>
            </a:r>
            <a:r>
              <a:rPr lang="en-US" sz="2400" b="1" i="1" baseline="-25000" smtClean="0">
                <a:solidFill>
                  <a:srgbClr val="191966"/>
                </a:solidFill>
                <a:sym typeface="Symbol" pitchFamily="18" charset="2"/>
              </a:rPr>
              <a:t>H20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191966"/>
                </a:solidFill>
              </a:rPr>
              <a:t>high </a:t>
            </a:r>
            <a:r>
              <a:rPr lang="en-US" sz="2400" b="1" i="1" smtClean="0">
                <a:solidFill>
                  <a:srgbClr val="191966"/>
                </a:solidFill>
                <a:sym typeface="Symbol" pitchFamily="18" charset="2"/>
              </a:rPr>
              <a:t> = high lipid solubility = efficient diffusion</a:t>
            </a:r>
            <a:endParaRPr lang="en-US" sz="2400" b="1" i="1" smtClean="0">
              <a:solidFill>
                <a:srgbClr val="1919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191966"/>
                </a:solidFill>
              </a:rPr>
              <a:t>Diffusion of weak acids and bases is critically dependent on pH of medium and pK</a:t>
            </a:r>
            <a:r>
              <a:rPr lang="en-US" sz="2800" b="1" i="1" baseline="-25000" smtClean="0">
                <a:solidFill>
                  <a:srgbClr val="191966"/>
                </a:solidFill>
              </a:rPr>
              <a:t>a</a:t>
            </a:r>
            <a:r>
              <a:rPr lang="en-US" sz="2800" b="1" i="1" smtClean="0">
                <a:solidFill>
                  <a:srgbClr val="191966"/>
                </a:solidFill>
              </a:rPr>
              <a:t> of the drug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191966"/>
                </a:solidFill>
              </a:rPr>
              <a:t>Weak acids (pK</a:t>
            </a:r>
            <a:r>
              <a:rPr lang="en-US" sz="2800" b="1" i="1" baseline="-25000" smtClean="0">
                <a:solidFill>
                  <a:srgbClr val="191966"/>
                </a:solidFill>
              </a:rPr>
              <a:t>a</a:t>
            </a:r>
            <a:r>
              <a:rPr lang="en-US" sz="2800" b="1" i="1" smtClean="0">
                <a:solidFill>
                  <a:srgbClr val="191966"/>
                </a:solidFill>
              </a:rPr>
              <a:t> typically 4-6):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191966"/>
                </a:solidFill>
              </a:rPr>
              <a:t> 		</a:t>
            </a:r>
            <a:r>
              <a:rPr lang="en-US" sz="2400" b="1" i="1" smtClean="0">
                <a:solidFill>
                  <a:srgbClr val="191966"/>
                </a:solidFill>
              </a:rPr>
              <a:t>CH</a:t>
            </a:r>
            <a:r>
              <a:rPr lang="en-US" sz="2400" b="1" i="1" baseline="-25000" smtClean="0">
                <a:solidFill>
                  <a:srgbClr val="191966"/>
                </a:solidFill>
              </a:rPr>
              <a:t>3</a:t>
            </a:r>
            <a:r>
              <a:rPr lang="en-US" sz="2400" b="1" i="1" smtClean="0">
                <a:solidFill>
                  <a:srgbClr val="191966"/>
                </a:solidFill>
              </a:rPr>
              <a:t>COOH </a:t>
            </a:r>
            <a:r>
              <a:rPr lang="en-US" sz="2400" b="1" i="1" smtClean="0">
                <a:solidFill>
                  <a:srgbClr val="191966"/>
                </a:solidFill>
                <a:sym typeface="Wingdings 3" pitchFamily="18" charset="2"/>
              </a:rPr>
              <a:t>  CH</a:t>
            </a:r>
            <a:r>
              <a:rPr lang="en-US" sz="2400" b="1" i="1" baseline="-25000" smtClean="0">
                <a:solidFill>
                  <a:srgbClr val="191966"/>
                </a:solidFill>
                <a:sym typeface="Wingdings 3" pitchFamily="18" charset="2"/>
              </a:rPr>
              <a:t>3</a:t>
            </a:r>
            <a:r>
              <a:rPr lang="en-US" sz="2400" b="1" i="1" smtClean="0">
                <a:solidFill>
                  <a:srgbClr val="191966"/>
                </a:solidFill>
                <a:sym typeface="Wingdings 3" pitchFamily="18" charset="2"/>
              </a:rPr>
              <a:t>COO</a:t>
            </a:r>
            <a:r>
              <a:rPr lang="en-US" sz="2400" b="1" i="1" baseline="30000" smtClean="0">
                <a:solidFill>
                  <a:srgbClr val="191966"/>
                </a:solidFill>
                <a:sym typeface="Wingdings 3" pitchFamily="18" charset="2"/>
              </a:rPr>
              <a:t>- </a:t>
            </a:r>
            <a:r>
              <a:rPr lang="en-US" sz="2400" b="1" i="1" smtClean="0">
                <a:solidFill>
                  <a:srgbClr val="191966"/>
                </a:solidFill>
                <a:sym typeface="Wingdings 3" pitchFamily="18" charset="2"/>
              </a:rPr>
              <a:t>+ H</a:t>
            </a:r>
            <a:r>
              <a:rPr lang="en-US" sz="2400" b="1" i="1" baseline="30000" smtClean="0">
                <a:solidFill>
                  <a:srgbClr val="191966"/>
                </a:solidFill>
                <a:sym typeface="Wingdings 3" pitchFamily="18" charset="2"/>
              </a:rPr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191966"/>
                </a:solidFill>
              </a:rPr>
              <a:t>Weak bases (pK</a:t>
            </a:r>
            <a:r>
              <a:rPr lang="en-US" sz="2800" b="1" i="1" baseline="-25000" smtClean="0">
                <a:solidFill>
                  <a:srgbClr val="191966"/>
                </a:solidFill>
              </a:rPr>
              <a:t>a</a:t>
            </a:r>
            <a:r>
              <a:rPr lang="en-US" sz="2800" b="1" i="1" smtClean="0">
                <a:solidFill>
                  <a:srgbClr val="191966"/>
                </a:solidFill>
              </a:rPr>
              <a:t> typically 7.5-9):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191966"/>
                </a:solidFill>
              </a:rPr>
              <a:t>		</a:t>
            </a:r>
            <a:r>
              <a:rPr lang="en-US" sz="2400" b="1" i="1" smtClean="0">
                <a:solidFill>
                  <a:srgbClr val="191966"/>
                </a:solidFill>
              </a:rPr>
              <a:t>NH</a:t>
            </a:r>
            <a:r>
              <a:rPr lang="en-US" sz="2400" b="1" i="1" baseline="-25000" smtClean="0">
                <a:solidFill>
                  <a:srgbClr val="191966"/>
                </a:solidFill>
              </a:rPr>
              <a:t>4</a:t>
            </a:r>
            <a:r>
              <a:rPr lang="en-US" sz="2800" b="1" i="1" baseline="30000" smtClean="0">
                <a:solidFill>
                  <a:srgbClr val="191966"/>
                </a:solidFill>
              </a:rPr>
              <a:t>+</a:t>
            </a:r>
            <a:r>
              <a:rPr lang="en-US" sz="2800" b="1" i="1" smtClean="0">
                <a:solidFill>
                  <a:srgbClr val="191966"/>
                </a:solidFill>
              </a:rPr>
              <a:t> </a:t>
            </a:r>
            <a:r>
              <a:rPr lang="en-US" sz="2400" b="1" i="1" smtClean="0">
                <a:solidFill>
                  <a:srgbClr val="191966"/>
                </a:solidFill>
                <a:sym typeface="Wingdings 3" pitchFamily="18" charset="2"/>
              </a:rPr>
              <a:t>  NH</a:t>
            </a:r>
            <a:r>
              <a:rPr lang="en-US" sz="2400" b="1" i="1" baseline="-25000" smtClean="0">
                <a:solidFill>
                  <a:srgbClr val="191966"/>
                </a:solidFill>
                <a:sym typeface="Wingdings 3" pitchFamily="18" charset="2"/>
              </a:rPr>
              <a:t>3</a:t>
            </a:r>
            <a:r>
              <a:rPr lang="en-US" sz="2400" b="1" i="1" smtClean="0">
                <a:solidFill>
                  <a:srgbClr val="191966"/>
                </a:solidFill>
                <a:sym typeface="Wingdings 3" pitchFamily="18" charset="2"/>
              </a:rPr>
              <a:t> + H</a:t>
            </a:r>
            <a:r>
              <a:rPr lang="en-US" sz="2400" b="1" i="1" baseline="30000" smtClean="0">
                <a:solidFill>
                  <a:srgbClr val="191966"/>
                </a:solidFill>
                <a:sym typeface="Wingdings 3" pitchFamily="18" charset="2"/>
              </a:rPr>
              <a:t>+</a:t>
            </a:r>
          </a:p>
          <a:p>
            <a:pPr eaLnBrk="1" hangingPunct="1">
              <a:lnSpc>
                <a:spcPct val="90000"/>
              </a:lnSpc>
            </a:pPr>
            <a:endParaRPr lang="en-US" sz="2400" b="1" i="1" baseline="30000" smtClean="0">
              <a:solidFill>
                <a:schemeClr val="bg1"/>
              </a:solidFill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191966"/>
                </a:solidFill>
                <a:sym typeface="Wingdings 3" pitchFamily="18" charset="2"/>
              </a:rPr>
              <a:t>When pH = pK</a:t>
            </a:r>
            <a:r>
              <a:rPr lang="en-US" sz="2800" b="1" i="1" baseline="-25000" smtClean="0">
                <a:solidFill>
                  <a:srgbClr val="191966"/>
                </a:solidFill>
                <a:sym typeface="Wingdings 3" pitchFamily="18" charset="2"/>
              </a:rPr>
              <a:t>a</a:t>
            </a:r>
            <a:r>
              <a:rPr lang="en-US" sz="2800" b="1" i="1" smtClean="0">
                <a:solidFill>
                  <a:srgbClr val="191966"/>
                </a:solidFill>
                <a:sym typeface="Wingdings 3" pitchFamily="18" charset="2"/>
              </a:rPr>
              <a:t>, [protonated] = [unprotonated]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i="1" smtClean="0">
              <a:solidFill>
                <a:schemeClr val="bg1"/>
              </a:solidFill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chemeClr val="bg1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17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>
                <a:solidFill>
                  <a:schemeClr val="accent2">
                    <a:lumMod val="50000"/>
                  </a:schemeClr>
                </a:solidFill>
              </a:rPr>
              <a:t>Henderson-Hasselbach Equation</a:t>
            </a:r>
          </a:p>
        </p:txBody>
      </p:sp>
      <p:grpSp>
        <p:nvGrpSpPr>
          <p:cNvPr id="9219" name="Group 11"/>
          <p:cNvGrpSpPr>
            <a:grpSpLocks/>
          </p:cNvGrpSpPr>
          <p:nvPr/>
        </p:nvGrpSpPr>
        <p:grpSpPr bwMode="auto">
          <a:xfrm>
            <a:off x="2270125" y="1454150"/>
            <a:ext cx="5419725" cy="1095375"/>
            <a:chOff x="1430" y="916"/>
            <a:chExt cx="3414" cy="690"/>
          </a:xfrm>
        </p:grpSpPr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1430" y="1068"/>
              <a:ext cx="178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pH = pK</a:t>
              </a:r>
              <a:r>
                <a:rPr lang="en-US" sz="3200" baseline="-25000">
                  <a:solidFill>
                    <a:schemeClr val="accent2">
                      <a:lumMod val="50000"/>
                    </a:schemeClr>
                  </a:solidFill>
                </a:rPr>
                <a:t>a</a:t>
              </a: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 + log </a:t>
              </a:r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3080" y="916"/>
              <a:ext cx="176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u="sng">
                  <a:solidFill>
                    <a:schemeClr val="accent2">
                      <a:lumMod val="50000"/>
                    </a:schemeClr>
                  </a:solidFill>
                </a:rPr>
                <a:t>[unprotonated]</a:t>
              </a:r>
            </a:p>
          </p:txBody>
        </p:sp>
        <p:sp>
          <p:nvSpPr>
            <p:cNvPr id="9237" name="Line 5"/>
            <p:cNvSpPr>
              <a:spLocks noChangeShapeType="1"/>
            </p:cNvSpPr>
            <p:nvPr/>
          </p:nvSpPr>
          <p:spPr bwMode="auto">
            <a:xfrm>
              <a:off x="3210" y="1300"/>
              <a:ext cx="150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3250" y="1241"/>
              <a:ext cx="14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[protonated]</a:t>
              </a:r>
            </a:p>
          </p:txBody>
        </p:sp>
      </p:grp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46125" y="3067050"/>
            <a:ext cx="1177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hence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584325" y="3829050"/>
            <a:ext cx="1878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for acids: </a:t>
            </a:r>
          </a:p>
        </p:txBody>
      </p:sp>
      <p:grpSp>
        <p:nvGrpSpPr>
          <p:cNvPr id="9222" name="Group 18"/>
          <p:cNvGrpSpPr>
            <a:grpSpLocks/>
          </p:cNvGrpSpPr>
          <p:nvPr/>
        </p:nvGrpSpPr>
        <p:grpSpPr bwMode="auto">
          <a:xfrm>
            <a:off x="3429000" y="3581400"/>
            <a:ext cx="3905250" cy="1098550"/>
            <a:chOff x="2160" y="2256"/>
            <a:chExt cx="2460" cy="692"/>
          </a:xfrm>
        </p:grpSpPr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60" y="2408"/>
              <a:ext cx="178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pH = pK</a:t>
              </a:r>
              <a:r>
                <a:rPr lang="en-US" sz="3200" baseline="-25000">
                  <a:solidFill>
                    <a:schemeClr val="accent2">
                      <a:lumMod val="50000"/>
                    </a:schemeClr>
                  </a:solidFill>
                </a:rPr>
                <a:t>a</a:t>
              </a: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 + log </a:t>
              </a:r>
            </a:p>
          </p:txBody>
        </p:sp>
        <p:grpSp>
          <p:nvGrpSpPr>
            <p:cNvPr id="9231" name="Group 17"/>
            <p:cNvGrpSpPr>
              <a:grpSpLocks/>
            </p:cNvGrpSpPr>
            <p:nvPr/>
          </p:nvGrpSpPr>
          <p:grpSpPr bwMode="auto">
            <a:xfrm>
              <a:off x="3840" y="2256"/>
              <a:ext cx="780" cy="692"/>
              <a:chOff x="3972" y="2256"/>
              <a:chExt cx="780" cy="692"/>
            </a:xfrm>
          </p:grpSpPr>
          <p:sp>
            <p:nvSpPr>
              <p:cNvPr id="27662" name="Text Box 14"/>
              <p:cNvSpPr txBox="1">
                <a:spLocks noChangeArrowheads="1"/>
              </p:cNvSpPr>
              <p:nvPr/>
            </p:nvSpPr>
            <p:spPr bwMode="auto">
              <a:xfrm>
                <a:off x="4098" y="2256"/>
                <a:ext cx="65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u="sng">
                    <a:solidFill>
                      <a:schemeClr val="accent2">
                        <a:lumMod val="50000"/>
                      </a:schemeClr>
                    </a:solidFill>
                  </a:rPr>
                  <a:t>[A</a:t>
                </a:r>
                <a:r>
                  <a:rPr lang="en-US" sz="3200" u="sng" baseline="30000">
                    <a:solidFill>
                      <a:schemeClr val="accent2">
                        <a:lumMod val="50000"/>
                      </a:schemeClr>
                    </a:solidFill>
                  </a:rPr>
                  <a:t>-</a:t>
                </a:r>
                <a:r>
                  <a:rPr lang="en-US" sz="3200" u="sng">
                    <a:solidFill>
                      <a:schemeClr val="accent2">
                        <a:lumMod val="50000"/>
                      </a:schemeClr>
                    </a:solidFill>
                  </a:rPr>
                  <a:t>]</a:t>
                </a:r>
              </a:p>
            </p:txBody>
          </p:sp>
          <p:sp>
            <p:nvSpPr>
              <p:cNvPr id="9233" name="Line 15"/>
              <p:cNvSpPr>
                <a:spLocks noChangeShapeType="1"/>
              </p:cNvSpPr>
              <p:nvPr/>
            </p:nvSpPr>
            <p:spPr bwMode="auto">
              <a:xfrm>
                <a:off x="4032" y="2640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664" name="Text Box 16"/>
              <p:cNvSpPr txBox="1">
                <a:spLocks noChangeArrowheads="1"/>
              </p:cNvSpPr>
              <p:nvPr/>
            </p:nvSpPr>
            <p:spPr bwMode="auto">
              <a:xfrm>
                <a:off x="3972" y="2583"/>
                <a:ext cx="65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>
                    <a:solidFill>
                      <a:schemeClr val="accent2">
                        <a:lumMod val="50000"/>
                      </a:schemeClr>
                    </a:solidFill>
                  </a:rPr>
                  <a:t>[HA]</a:t>
                </a:r>
              </a:p>
            </p:txBody>
          </p:sp>
        </p:grpSp>
      </p:grp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660525" y="5353050"/>
            <a:ext cx="1822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for bases:</a:t>
            </a:r>
          </a:p>
        </p:txBody>
      </p:sp>
      <p:grpSp>
        <p:nvGrpSpPr>
          <p:cNvPr id="9224" name="Group 20"/>
          <p:cNvGrpSpPr>
            <a:grpSpLocks/>
          </p:cNvGrpSpPr>
          <p:nvPr/>
        </p:nvGrpSpPr>
        <p:grpSpPr bwMode="auto">
          <a:xfrm>
            <a:off x="3429000" y="5076825"/>
            <a:ext cx="3905250" cy="1100138"/>
            <a:chOff x="2160" y="2256"/>
            <a:chExt cx="2460" cy="693"/>
          </a:xfrm>
        </p:grpSpPr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2160" y="2408"/>
              <a:ext cx="178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pH = pK</a:t>
              </a:r>
              <a:r>
                <a:rPr lang="en-US" sz="3200" baseline="-25000">
                  <a:solidFill>
                    <a:schemeClr val="accent2">
                      <a:lumMod val="50000"/>
                    </a:schemeClr>
                  </a:solidFill>
                </a:rPr>
                <a:t>a</a:t>
              </a:r>
              <a:r>
                <a:rPr lang="en-US" sz="3200">
                  <a:solidFill>
                    <a:schemeClr val="accent2">
                      <a:lumMod val="50000"/>
                    </a:schemeClr>
                  </a:solidFill>
                </a:rPr>
                <a:t> + log </a:t>
              </a:r>
            </a:p>
          </p:txBody>
        </p:sp>
        <p:grpSp>
          <p:nvGrpSpPr>
            <p:cNvPr id="9226" name="Group 22"/>
            <p:cNvGrpSpPr>
              <a:grpSpLocks/>
            </p:cNvGrpSpPr>
            <p:nvPr/>
          </p:nvGrpSpPr>
          <p:grpSpPr bwMode="auto">
            <a:xfrm>
              <a:off x="3848" y="2256"/>
              <a:ext cx="772" cy="693"/>
              <a:chOff x="3980" y="2256"/>
              <a:chExt cx="772" cy="693"/>
            </a:xfrm>
          </p:grpSpPr>
          <p:sp>
            <p:nvSpPr>
              <p:cNvPr id="27671" name="Text Box 23"/>
              <p:cNvSpPr txBox="1">
                <a:spLocks noChangeArrowheads="1"/>
              </p:cNvSpPr>
              <p:nvPr/>
            </p:nvSpPr>
            <p:spPr bwMode="auto">
              <a:xfrm>
                <a:off x="4098" y="2256"/>
                <a:ext cx="65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u="sng">
                    <a:solidFill>
                      <a:schemeClr val="accent2">
                        <a:lumMod val="50000"/>
                      </a:schemeClr>
                    </a:solidFill>
                  </a:rPr>
                  <a:t>[B]</a:t>
                </a:r>
              </a:p>
            </p:txBody>
          </p:sp>
          <p:sp>
            <p:nvSpPr>
              <p:cNvPr id="9228" name="Line 24"/>
              <p:cNvSpPr>
                <a:spLocks noChangeShapeType="1"/>
              </p:cNvSpPr>
              <p:nvPr/>
            </p:nvSpPr>
            <p:spPr bwMode="auto">
              <a:xfrm>
                <a:off x="4032" y="2640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673" name="Text Box 25"/>
              <p:cNvSpPr txBox="1">
                <a:spLocks noChangeArrowheads="1"/>
              </p:cNvSpPr>
              <p:nvPr/>
            </p:nvSpPr>
            <p:spPr bwMode="auto">
              <a:xfrm>
                <a:off x="3980" y="2581"/>
                <a:ext cx="76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>
                    <a:solidFill>
                      <a:schemeClr val="accent2">
                        <a:lumMod val="50000"/>
                      </a:schemeClr>
                    </a:solidFill>
                  </a:rPr>
                  <a:t>[BH</a:t>
                </a:r>
                <a:r>
                  <a:rPr lang="en-US" sz="3200" baseline="30000">
                    <a:solidFill>
                      <a:schemeClr val="accent2">
                        <a:lumMod val="50000"/>
                      </a:schemeClr>
                    </a:solidFill>
                  </a:rPr>
                  <a:t>+</a:t>
                </a:r>
                <a:r>
                  <a:rPr lang="en-US" sz="3200">
                    <a:solidFill>
                      <a:schemeClr val="accent2">
                        <a:lumMod val="50000"/>
                      </a:schemeClr>
                    </a:solidFill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754063" y="593725"/>
            <a:ext cx="8550275" cy="1112838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Diffusion of a Weakly Acidic Drug across a Membrane Barrier</a:t>
            </a:r>
          </a:p>
        </p:txBody>
      </p:sp>
      <p:pic>
        <p:nvPicPr>
          <p:cNvPr id="10243" name="Picture 5" descr="Diffusion of Drug across Membr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350" y="2187575"/>
            <a:ext cx="67056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30300" y="517525"/>
            <a:ext cx="79644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400">
                <a:solidFill>
                  <a:schemeClr val="accent2">
                    <a:lumMod val="50000"/>
                  </a:schemeClr>
                </a:solidFill>
              </a:rPr>
              <a:t>Henderson–Hasselbach Equation</a:t>
            </a:r>
          </a:p>
          <a:p>
            <a:pPr algn="ctr" eaLnBrk="1" hangingPunct="1">
              <a:defRPr/>
            </a:pPr>
            <a:r>
              <a:rPr lang="en-US" sz="3600">
                <a:solidFill>
                  <a:schemeClr val="accent2">
                    <a:lumMod val="50000"/>
                  </a:schemeClr>
                </a:solidFill>
              </a:rPr>
              <a:t>Application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2352675"/>
            <a:ext cx="4597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191966"/>
                </a:solidFill>
              </a:rPr>
              <a:t>Acetylsalicylic acid   pK</a:t>
            </a:r>
            <a:r>
              <a:rPr lang="en-US" baseline="-25000">
                <a:solidFill>
                  <a:srgbClr val="191966"/>
                </a:solidFill>
              </a:rPr>
              <a:t>a</a:t>
            </a:r>
            <a:r>
              <a:rPr lang="en-US">
                <a:solidFill>
                  <a:srgbClr val="191966"/>
                </a:solidFill>
              </a:rPr>
              <a:t> = 3.5</a:t>
            </a:r>
          </a:p>
          <a:p>
            <a:pPr eaLnBrk="1" hangingPunct="1"/>
            <a:endParaRPr lang="en-US">
              <a:solidFill>
                <a:srgbClr val="191966"/>
              </a:solidFill>
            </a:endParaRPr>
          </a:p>
          <a:p>
            <a:pPr eaLnBrk="1" hangingPunct="1"/>
            <a:r>
              <a:rPr lang="en-US">
                <a:solidFill>
                  <a:srgbClr val="191966"/>
                </a:solidFill>
              </a:rPr>
              <a:t>	gastric pH = 2</a:t>
            </a:r>
          </a:p>
          <a:p>
            <a:pPr eaLnBrk="1" hangingPunct="1"/>
            <a:r>
              <a:rPr lang="en-US">
                <a:solidFill>
                  <a:srgbClr val="191966"/>
                </a:solidFill>
              </a:rPr>
              <a:t>	small intestine pH = 7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2209800"/>
            <a:ext cx="410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C00000"/>
                </a:solidFill>
              </a:rPr>
              <a:t>Question: Ratio A</a:t>
            </a:r>
            <a:r>
              <a:rPr lang="en-US" sz="3200" baseline="30000">
                <a:solidFill>
                  <a:srgbClr val="C00000"/>
                </a:solidFill>
              </a:rPr>
              <a:t>-</a:t>
            </a:r>
            <a:r>
              <a:rPr lang="en-US" sz="3200">
                <a:solidFill>
                  <a:srgbClr val="C00000"/>
                </a:solidFill>
              </a:rPr>
              <a:t>/ HA</a:t>
            </a:r>
          </a:p>
          <a:p>
            <a:pPr eaLnBrk="1" hangingPunct="1"/>
            <a:r>
              <a:rPr lang="en-US" sz="3200">
                <a:solidFill>
                  <a:srgbClr val="C00000"/>
                </a:solidFill>
              </a:rPr>
              <a:t> in each compartment?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02225" y="3657600"/>
            <a:ext cx="4886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Answer: stomach = 1/30</a:t>
            </a:r>
          </a:p>
          <a:p>
            <a:pPr eaLnBrk="1" hangingPunct="1">
              <a:defRPr/>
            </a:pPr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       small intestine = 3000/1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4876800"/>
            <a:ext cx="8391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C00000"/>
                </a:solidFill>
              </a:rPr>
              <a:t>Question:  which compartment contains more of </a:t>
            </a:r>
          </a:p>
          <a:p>
            <a:pPr eaLnBrk="1" hangingPunct="1"/>
            <a:r>
              <a:rPr lang="en-US" sz="3200">
                <a:solidFill>
                  <a:srgbClr val="C00000"/>
                </a:solidFill>
              </a:rPr>
              <a:t>the absorbable form of the drug?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armacokinetics lecture">
  <a:themeElements>
    <a:clrScheme name="Pharmacokinetics lectur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armacokinetics lec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armacokinetics lectur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armacokinetics lectu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armacokinetics lectur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armacokinetics lectur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armacokinetics 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armacokinetics 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armacokinetics 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E:\My Documents\Powerpoint drawings\Pharmacokinetics lecture.ppt</Template>
  <TotalTime>2627</TotalTime>
  <Words>1134</Words>
  <Application>Microsoft Office PowerPoint</Application>
  <PresentationFormat>Custom</PresentationFormat>
  <Paragraphs>145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Calibri</vt:lpstr>
      <vt:lpstr>Symbol</vt:lpstr>
      <vt:lpstr>Wingdings 3</vt:lpstr>
      <vt:lpstr>Pharmacokinetics lecture</vt:lpstr>
      <vt:lpstr>Microsoft Word Picture</vt:lpstr>
      <vt:lpstr>Slide 1</vt:lpstr>
      <vt:lpstr>Slide 2</vt:lpstr>
      <vt:lpstr>Pharmacokinetic Analysis</vt:lpstr>
      <vt:lpstr>Membrane Transport Mechanisms</vt:lpstr>
      <vt:lpstr>Transport of Drugs Across Cell Membranes</vt:lpstr>
      <vt:lpstr>Passive Diffusion</vt:lpstr>
      <vt:lpstr>Slide 7</vt:lpstr>
      <vt:lpstr>Slide 8</vt:lpstr>
      <vt:lpstr>Slide 9</vt:lpstr>
      <vt:lpstr>From Which Compartment Is Most of the Aspirin Absorbed?</vt:lpstr>
      <vt:lpstr>Pharmacokinetic Parameters</vt:lpstr>
      <vt:lpstr>Zero- and First-Order Kinetics</vt:lpstr>
      <vt:lpstr>First-Order Reactions</vt:lpstr>
      <vt:lpstr>Slide 14</vt:lpstr>
      <vt:lpstr>Drug Half-Life</vt:lpstr>
      <vt:lpstr>Zero-Order Reactions</vt:lpstr>
      <vt:lpstr>Slide 17</vt:lpstr>
      <vt:lpstr>Slide 18</vt:lpstr>
      <vt:lpstr>Routes of Administration</vt:lpstr>
      <vt:lpstr>Routes of Administration (cont.)</vt:lpstr>
    </vt:vector>
  </TitlesOfParts>
  <Company>Duke Pharmacology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Selectivity versus Specificity</dc:title>
  <dc:creator>Robert Abraham</dc:creator>
  <cp:lastModifiedBy>ocs01</cp:lastModifiedBy>
  <cp:revision>50</cp:revision>
  <dcterms:created xsi:type="dcterms:W3CDTF">2000-04-22T20:09:04Z</dcterms:created>
  <dcterms:modified xsi:type="dcterms:W3CDTF">2014-10-08T01:25:06Z</dcterms:modified>
</cp:coreProperties>
</file>